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6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y="6858000" cx="12192000"/>
  <p:notesSz cx="6858000" cy="9144000"/>
  <p:embeddedFontLst>
    <p:embeddedFont>
      <p:font typeface="Helvetica Neue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22" Type="http://schemas.openxmlformats.org/officeDocument/2006/relationships/font" Target="fonts/HelveticaNeue-bold.fntdata"/><Relationship Id="rId10" Type="http://schemas.openxmlformats.org/officeDocument/2006/relationships/slide" Target="slides/slide6.xml"/><Relationship Id="rId21" Type="http://schemas.openxmlformats.org/officeDocument/2006/relationships/font" Target="fonts/HelveticaNeue-regular.fntdata"/><Relationship Id="rId13" Type="http://schemas.openxmlformats.org/officeDocument/2006/relationships/slide" Target="slides/slide9.xml"/><Relationship Id="rId24" Type="http://schemas.openxmlformats.org/officeDocument/2006/relationships/font" Target="fonts/HelveticaNeue-boldItalic.fntdata"/><Relationship Id="rId12" Type="http://schemas.openxmlformats.org/officeDocument/2006/relationships/slide" Target="slides/slide8.xml"/><Relationship Id="rId23" Type="http://schemas.openxmlformats.org/officeDocument/2006/relationships/font" Target="fonts/HelveticaNeue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399" cy="308609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p1:notes"/>
          <p:cNvSpPr txBox="1"/>
          <p:nvPr>
            <p:ph idx="1" type="body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:notes"/>
          <p:cNvSpPr txBox="1"/>
          <p:nvPr>
            <p:ph idx="12" type="sldNum"/>
          </p:nvPr>
        </p:nvSpPr>
        <p:spPr>
          <a:xfrm>
            <a:off x="3884612" y="8685213"/>
            <a:ext cx="2971799" cy="4586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:notes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0:notes"/>
          <p:cNvSpPr/>
          <p:nvPr>
            <p:ph idx="2" type="sldImg"/>
          </p:nvPr>
        </p:nvSpPr>
        <p:spPr>
          <a:xfrm>
            <a:off x="685800" y="1143000"/>
            <a:ext cx="5486399" cy="308609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1:notes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1:notes"/>
          <p:cNvSpPr/>
          <p:nvPr>
            <p:ph idx="2" type="sldImg"/>
          </p:nvPr>
        </p:nvSpPr>
        <p:spPr>
          <a:xfrm>
            <a:off x="685800" y="1143000"/>
            <a:ext cx="5486399" cy="308609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2:notes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2:notes"/>
          <p:cNvSpPr/>
          <p:nvPr>
            <p:ph idx="2" type="sldImg"/>
          </p:nvPr>
        </p:nvSpPr>
        <p:spPr>
          <a:xfrm>
            <a:off x="685800" y="1143000"/>
            <a:ext cx="5486399" cy="308609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3:notes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3:notes"/>
          <p:cNvSpPr/>
          <p:nvPr>
            <p:ph idx="2" type="sldImg"/>
          </p:nvPr>
        </p:nvSpPr>
        <p:spPr>
          <a:xfrm>
            <a:off x="685800" y="1143000"/>
            <a:ext cx="5486399" cy="308609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p14:notes"/>
          <p:cNvSpPr txBox="1"/>
          <p:nvPr>
            <p:ph idx="1" type="body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4:notes"/>
          <p:cNvSpPr txBox="1"/>
          <p:nvPr>
            <p:ph idx="12" type="sldNum"/>
          </p:nvPr>
        </p:nvSpPr>
        <p:spPr>
          <a:xfrm>
            <a:off x="3884612" y="8685213"/>
            <a:ext cx="2971799" cy="4586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5:notes"/>
          <p:cNvSpPr txBox="1"/>
          <p:nvPr>
            <p:ph idx="1" type="body"/>
          </p:nvPr>
        </p:nvSpPr>
        <p:spPr>
          <a:xfrm>
            <a:off x="914400" y="3300412"/>
            <a:ext cx="7315200" cy="27003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5:notes"/>
          <p:cNvSpPr/>
          <p:nvPr>
            <p:ph idx="2" type="sldImg"/>
          </p:nvPr>
        </p:nvSpPr>
        <p:spPr>
          <a:xfrm>
            <a:off x="2514600" y="857250"/>
            <a:ext cx="4114800" cy="23145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" name="Google Shape;252;p16:notes"/>
          <p:cNvSpPr txBox="1"/>
          <p:nvPr>
            <p:ph idx="1" type="body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6:notes"/>
          <p:cNvSpPr txBox="1"/>
          <p:nvPr>
            <p:ph idx="12" type="sldNum"/>
          </p:nvPr>
        </p:nvSpPr>
        <p:spPr>
          <a:xfrm>
            <a:off x="3884612" y="8685213"/>
            <a:ext cx="2971799" cy="4586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" name="Google Shape;124;p2:notes"/>
          <p:cNvSpPr txBox="1"/>
          <p:nvPr>
            <p:ph idx="1" type="body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2:notes"/>
          <p:cNvSpPr txBox="1"/>
          <p:nvPr>
            <p:ph idx="12" type="sldNum"/>
          </p:nvPr>
        </p:nvSpPr>
        <p:spPr>
          <a:xfrm>
            <a:off x="3884612" y="8685213"/>
            <a:ext cx="2971799" cy="4586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p3:notes"/>
          <p:cNvSpPr txBox="1"/>
          <p:nvPr>
            <p:ph idx="1" type="body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3:notes"/>
          <p:cNvSpPr txBox="1"/>
          <p:nvPr>
            <p:ph idx="12" type="sldNum"/>
          </p:nvPr>
        </p:nvSpPr>
        <p:spPr>
          <a:xfrm>
            <a:off x="3884612" y="8685213"/>
            <a:ext cx="2971799" cy="4586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p4:notes"/>
          <p:cNvSpPr txBox="1"/>
          <p:nvPr>
            <p:ph idx="1" type="body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Deadlines will vary between institutions, and even between opportunities within a single institution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4:notes"/>
          <p:cNvSpPr txBox="1"/>
          <p:nvPr>
            <p:ph idx="12" type="sldNum"/>
          </p:nvPr>
        </p:nvSpPr>
        <p:spPr>
          <a:xfrm>
            <a:off x="3884612" y="8685213"/>
            <a:ext cx="2971799" cy="4586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p5:notes"/>
          <p:cNvSpPr txBox="1"/>
          <p:nvPr>
            <p:ph idx="1" type="body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 Fees are a standard cost of graduate study and are rarely covered by an award package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5:notes"/>
          <p:cNvSpPr txBox="1"/>
          <p:nvPr>
            <p:ph idx="12" type="sldNum"/>
          </p:nvPr>
        </p:nvSpPr>
        <p:spPr>
          <a:xfrm>
            <a:off x="3884612" y="8685213"/>
            <a:ext cx="2971799" cy="4586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p6:notes"/>
          <p:cNvSpPr txBox="1"/>
          <p:nvPr>
            <p:ph idx="1" type="body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6:notes"/>
          <p:cNvSpPr txBox="1"/>
          <p:nvPr>
            <p:ph idx="12" type="sldNum"/>
          </p:nvPr>
        </p:nvSpPr>
        <p:spPr>
          <a:xfrm>
            <a:off x="3884612" y="8685213"/>
            <a:ext cx="2971799" cy="4586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p7:notes"/>
          <p:cNvSpPr txBox="1"/>
          <p:nvPr>
            <p:ph idx="1" type="body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7:notes"/>
          <p:cNvSpPr txBox="1"/>
          <p:nvPr>
            <p:ph idx="12" type="sldNum"/>
          </p:nvPr>
        </p:nvSpPr>
        <p:spPr>
          <a:xfrm>
            <a:off x="3884612" y="8685213"/>
            <a:ext cx="2971799" cy="4586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p8:notes"/>
          <p:cNvSpPr txBox="1"/>
          <p:nvPr>
            <p:ph idx="1" type="body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Bringing graduate students together across disciplines can</a:t>
            </a:r>
            <a:endParaRPr/>
          </a:p>
          <a:p>
            <a:pPr indent="-171450" lvl="1" marL="6286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Provide a solid support network and a sense of belonging through shared experiences</a:t>
            </a:r>
            <a:endParaRPr/>
          </a:p>
          <a:p>
            <a:pPr indent="-171450" lvl="1" marL="6286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Encourages and enables interaction and the free exchange of ideas</a:t>
            </a:r>
            <a:endParaRPr/>
          </a:p>
          <a:p>
            <a:pPr indent="-171450" lvl="1" marL="6286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Improves quality of life</a:t>
            </a:r>
            <a:endParaRPr/>
          </a:p>
          <a:p>
            <a:pPr indent="-171450" lvl="1" marL="6286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*such communities are vital to retention and degree completion</a:t>
            </a:r>
            <a:endParaRPr/>
          </a:p>
        </p:txBody>
      </p:sp>
      <p:sp>
        <p:nvSpPr>
          <p:cNvPr id="173" name="Google Shape;173;p8:notes"/>
          <p:cNvSpPr txBox="1"/>
          <p:nvPr>
            <p:ph idx="12" type="sldNum"/>
          </p:nvPr>
        </p:nvSpPr>
        <p:spPr>
          <a:xfrm>
            <a:off x="3884612" y="8685213"/>
            <a:ext cx="2971799" cy="4586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" name="Google Shape;181;p9:notes"/>
          <p:cNvSpPr txBox="1"/>
          <p:nvPr>
            <p:ph idx="1" type="body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Center for Inclusive Education designs and administers innovative programs and activities to promote the success of our </a:t>
            </a:r>
            <a:r>
              <a:rPr b="1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underrepresented undergraduate, graduate and postdoctoral scholars </a:t>
            </a: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across STEM and non-STEM disciplines.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9:notes"/>
          <p:cNvSpPr txBox="1"/>
          <p:nvPr>
            <p:ph idx="12" type="sldNum"/>
          </p:nvPr>
        </p:nvSpPr>
        <p:spPr>
          <a:xfrm>
            <a:off x="3884612" y="8685213"/>
            <a:ext cx="2971799" cy="4586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SBU Title Slide">
  <p:cSld name="1_SBU Title Slid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"/>
          <p:cNvSpPr txBox="1"/>
          <p:nvPr>
            <p:ph idx="1" type="body"/>
          </p:nvPr>
        </p:nvSpPr>
        <p:spPr>
          <a:xfrm>
            <a:off x="0" y="6362700"/>
            <a:ext cx="12192000" cy="4952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2"/>
          <p:cNvSpPr txBox="1"/>
          <p:nvPr>
            <p:ph idx="2" type="body"/>
          </p:nvPr>
        </p:nvSpPr>
        <p:spPr>
          <a:xfrm>
            <a:off x="609600" y="1066800"/>
            <a:ext cx="10972799" cy="521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60225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3137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BU Left Bulleted Text">
  <p:cSld name="SBU Left Bulleted 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/>
          <p:nvPr>
            <p:ph type="title"/>
          </p:nvPr>
        </p:nvSpPr>
        <p:spPr>
          <a:xfrm>
            <a:off x="684338" y="1050563"/>
            <a:ext cx="2956583" cy="33448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b="1" i="0" sz="4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7" name="Google Shape;67;p11"/>
          <p:cNvSpPr txBox="1"/>
          <p:nvPr>
            <p:ph idx="1" type="body"/>
          </p:nvPr>
        </p:nvSpPr>
        <p:spPr>
          <a:xfrm>
            <a:off x="3855213" y="1050563"/>
            <a:ext cx="6929907" cy="41123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BU Centered Bulleted Text">
  <p:cSld name="SBU Centered Bulleted 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/>
          <p:nvPr>
            <p:ph type="title"/>
          </p:nvPr>
        </p:nvSpPr>
        <p:spPr>
          <a:xfrm>
            <a:off x="2045778" y="1023792"/>
            <a:ext cx="8557757" cy="1399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b="1" i="0" sz="4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0" name="Google Shape;70;p12"/>
          <p:cNvSpPr txBox="1"/>
          <p:nvPr>
            <p:ph idx="1" type="body"/>
          </p:nvPr>
        </p:nvSpPr>
        <p:spPr>
          <a:xfrm>
            <a:off x="2045778" y="2555888"/>
            <a:ext cx="8557757" cy="3014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BU Text 1 Photo">
  <p:cSld name="SBU Text 1 Photo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/>
          <p:nvPr>
            <p:ph type="title"/>
          </p:nvPr>
        </p:nvSpPr>
        <p:spPr>
          <a:xfrm>
            <a:off x="703793" y="1023792"/>
            <a:ext cx="4179753" cy="9945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b="1" i="0" sz="4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3" name="Google Shape;73;p13"/>
          <p:cNvSpPr/>
          <p:nvPr>
            <p:ph idx="2" type="pic"/>
          </p:nvPr>
        </p:nvSpPr>
        <p:spPr>
          <a:xfrm>
            <a:off x="4967933" y="1100870"/>
            <a:ext cx="6388521" cy="443882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Google Shape;74;p13"/>
          <p:cNvSpPr txBox="1"/>
          <p:nvPr>
            <p:ph idx="1" type="body"/>
          </p:nvPr>
        </p:nvSpPr>
        <p:spPr>
          <a:xfrm>
            <a:off x="703792" y="2272315"/>
            <a:ext cx="4179753" cy="35401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Google Shape;75;p13"/>
          <p:cNvSpPr txBox="1"/>
          <p:nvPr>
            <p:ph idx="3" type="body"/>
          </p:nvPr>
        </p:nvSpPr>
        <p:spPr>
          <a:xfrm>
            <a:off x="4967933" y="5593269"/>
            <a:ext cx="6388521" cy="3397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1067"/>
              <a:buFont typeface="Arial"/>
              <a:buNone/>
              <a:defRPr b="0" i="0" sz="1067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BU Bulleted Text 1 Photo">
  <p:cSld name="SBU Bulleted Text 1 Photo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/>
          <p:nvPr>
            <p:ph type="title"/>
          </p:nvPr>
        </p:nvSpPr>
        <p:spPr>
          <a:xfrm>
            <a:off x="703793" y="1023792"/>
            <a:ext cx="4179753" cy="9945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b="1" i="0" sz="4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8" name="Google Shape;78;p14"/>
          <p:cNvSpPr txBox="1"/>
          <p:nvPr>
            <p:ph idx="1" type="body"/>
          </p:nvPr>
        </p:nvSpPr>
        <p:spPr>
          <a:xfrm>
            <a:off x="703791" y="2279292"/>
            <a:ext cx="4179755" cy="31230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4"/>
          <p:cNvSpPr/>
          <p:nvPr>
            <p:ph idx="2" type="pic"/>
          </p:nvPr>
        </p:nvSpPr>
        <p:spPr>
          <a:xfrm>
            <a:off x="4967933" y="1100870"/>
            <a:ext cx="6388521" cy="443882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4"/>
          <p:cNvSpPr txBox="1"/>
          <p:nvPr>
            <p:ph idx="3" type="body"/>
          </p:nvPr>
        </p:nvSpPr>
        <p:spPr>
          <a:xfrm>
            <a:off x="4967933" y="5593269"/>
            <a:ext cx="6388521" cy="3397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1067"/>
              <a:buFont typeface="Arial"/>
              <a:buNone/>
              <a:defRPr b="0" i="0" sz="1067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BU Text-2 Photos">
  <p:cSld name="SBU Text-2 Photos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/>
          <p:nvPr>
            <p:ph type="title"/>
          </p:nvPr>
        </p:nvSpPr>
        <p:spPr>
          <a:xfrm>
            <a:off x="703793" y="1023792"/>
            <a:ext cx="4179753" cy="9945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b="1" i="0" sz="4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3" name="Google Shape;83;p15"/>
          <p:cNvSpPr txBox="1"/>
          <p:nvPr>
            <p:ph idx="1" type="body"/>
          </p:nvPr>
        </p:nvSpPr>
        <p:spPr>
          <a:xfrm>
            <a:off x="703792" y="2272315"/>
            <a:ext cx="4179753" cy="35401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5"/>
          <p:cNvSpPr/>
          <p:nvPr>
            <p:ph idx="2" type="pic"/>
          </p:nvPr>
        </p:nvSpPr>
        <p:spPr>
          <a:xfrm>
            <a:off x="4966988" y="1098129"/>
            <a:ext cx="3104955" cy="44453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5"/>
          <p:cNvSpPr/>
          <p:nvPr>
            <p:ph idx="3" type="pic"/>
          </p:nvPr>
        </p:nvSpPr>
        <p:spPr>
          <a:xfrm>
            <a:off x="8250148" y="1098127"/>
            <a:ext cx="3104955" cy="44453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5"/>
          <p:cNvSpPr txBox="1"/>
          <p:nvPr>
            <p:ph idx="4" type="body"/>
          </p:nvPr>
        </p:nvSpPr>
        <p:spPr>
          <a:xfrm>
            <a:off x="4967933" y="5593269"/>
            <a:ext cx="3104011" cy="3397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1067"/>
              <a:buFont typeface="Arial"/>
              <a:buNone/>
              <a:defRPr b="0" i="0" sz="1067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5"/>
          <p:cNvSpPr txBox="1"/>
          <p:nvPr>
            <p:ph idx="5" type="body"/>
          </p:nvPr>
        </p:nvSpPr>
        <p:spPr>
          <a:xfrm>
            <a:off x="8250148" y="5593269"/>
            <a:ext cx="3104011" cy="3397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1067"/>
              <a:buFont typeface="Arial"/>
              <a:buNone/>
              <a:defRPr b="0" i="0" sz="1067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BU Text-3 Photos">
  <p:cSld name="SBU Text-3 Photos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>
            <p:ph idx="1" type="body"/>
          </p:nvPr>
        </p:nvSpPr>
        <p:spPr>
          <a:xfrm>
            <a:off x="703792" y="2272315"/>
            <a:ext cx="4179753" cy="35401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16"/>
          <p:cNvSpPr/>
          <p:nvPr>
            <p:ph idx="2" type="pic"/>
          </p:nvPr>
        </p:nvSpPr>
        <p:spPr>
          <a:xfrm>
            <a:off x="4964113" y="1112111"/>
            <a:ext cx="3098469" cy="442486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16"/>
          <p:cNvSpPr/>
          <p:nvPr>
            <p:ph idx="3" type="pic"/>
          </p:nvPr>
        </p:nvSpPr>
        <p:spPr>
          <a:xfrm>
            <a:off x="8252848" y="1112112"/>
            <a:ext cx="3112744" cy="210792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16"/>
          <p:cNvSpPr/>
          <p:nvPr>
            <p:ph idx="4" type="pic"/>
          </p:nvPr>
        </p:nvSpPr>
        <p:spPr>
          <a:xfrm>
            <a:off x="8252848" y="3438287"/>
            <a:ext cx="3104955" cy="209869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6"/>
          <p:cNvSpPr txBox="1"/>
          <p:nvPr>
            <p:ph idx="5" type="body"/>
          </p:nvPr>
        </p:nvSpPr>
        <p:spPr>
          <a:xfrm>
            <a:off x="4967933" y="5593269"/>
            <a:ext cx="6388521" cy="3397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1067"/>
              <a:buFont typeface="Arial"/>
              <a:buNone/>
              <a:defRPr b="0" i="0" sz="1067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6"/>
          <p:cNvSpPr txBox="1"/>
          <p:nvPr>
            <p:ph type="title"/>
          </p:nvPr>
        </p:nvSpPr>
        <p:spPr>
          <a:xfrm>
            <a:off x="703793" y="1023792"/>
            <a:ext cx="4179753" cy="9945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b="1" i="0" sz="4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BU 3 Photos">
  <p:cSld name="SBU 3 Photos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/>
          <p:nvPr>
            <p:ph type="title"/>
          </p:nvPr>
        </p:nvSpPr>
        <p:spPr>
          <a:xfrm>
            <a:off x="2062034" y="950236"/>
            <a:ext cx="8557757" cy="8393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b="1" i="0" sz="4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7" name="Google Shape;97;p17"/>
          <p:cNvSpPr/>
          <p:nvPr>
            <p:ph idx="2" type="pic"/>
          </p:nvPr>
        </p:nvSpPr>
        <p:spPr>
          <a:xfrm>
            <a:off x="2185529" y="1887572"/>
            <a:ext cx="2436800" cy="348878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17"/>
          <p:cNvSpPr/>
          <p:nvPr>
            <p:ph idx="3" type="pic"/>
          </p:nvPr>
        </p:nvSpPr>
        <p:spPr>
          <a:xfrm>
            <a:off x="7633961" y="1888211"/>
            <a:ext cx="2436800" cy="348878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" name="Google Shape;99;p17"/>
          <p:cNvSpPr/>
          <p:nvPr>
            <p:ph idx="4" type="pic"/>
          </p:nvPr>
        </p:nvSpPr>
        <p:spPr>
          <a:xfrm>
            <a:off x="4897240" y="1887572"/>
            <a:ext cx="2436800" cy="348878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" name="Google Shape;100;p17"/>
          <p:cNvSpPr txBox="1"/>
          <p:nvPr>
            <p:ph idx="1" type="body"/>
          </p:nvPr>
        </p:nvSpPr>
        <p:spPr>
          <a:xfrm>
            <a:off x="2185529" y="5458705"/>
            <a:ext cx="2436800" cy="4743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1067"/>
              <a:buFont typeface="Arial"/>
              <a:buNone/>
              <a:defRPr b="0" i="0" sz="1067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" name="Google Shape;101;p17"/>
          <p:cNvSpPr txBox="1"/>
          <p:nvPr>
            <p:ph idx="5" type="body"/>
          </p:nvPr>
        </p:nvSpPr>
        <p:spPr>
          <a:xfrm>
            <a:off x="4897240" y="5462859"/>
            <a:ext cx="2436800" cy="4743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1067"/>
              <a:buFont typeface="Arial"/>
              <a:buNone/>
              <a:defRPr b="0" i="0" sz="1067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17"/>
          <p:cNvSpPr txBox="1"/>
          <p:nvPr>
            <p:ph idx="6" type="body"/>
          </p:nvPr>
        </p:nvSpPr>
        <p:spPr>
          <a:xfrm>
            <a:off x="7633961" y="5462859"/>
            <a:ext cx="2436800" cy="4743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1067"/>
              <a:buFont typeface="Arial"/>
              <a:buNone/>
              <a:defRPr b="0" i="0" sz="1067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BU Text 1 Chart">
  <p:cSld name="SBU Text 1 Char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/>
          <p:nvPr>
            <p:ph type="title"/>
          </p:nvPr>
        </p:nvSpPr>
        <p:spPr>
          <a:xfrm>
            <a:off x="695737" y="1023792"/>
            <a:ext cx="4179753" cy="9945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b="1" i="0" sz="4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5" name="Google Shape;105;p18"/>
          <p:cNvSpPr/>
          <p:nvPr>
            <p:ph idx="2" type="chart"/>
          </p:nvPr>
        </p:nvSpPr>
        <p:spPr>
          <a:xfrm>
            <a:off x="4951144" y="1141674"/>
            <a:ext cx="6405033" cy="434472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" name="Google Shape;106;p18"/>
          <p:cNvSpPr txBox="1"/>
          <p:nvPr>
            <p:ph idx="1" type="body"/>
          </p:nvPr>
        </p:nvSpPr>
        <p:spPr>
          <a:xfrm>
            <a:off x="703792" y="2272315"/>
            <a:ext cx="4179753" cy="35401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" name="Google Shape;107;p18"/>
          <p:cNvSpPr txBox="1"/>
          <p:nvPr>
            <p:ph idx="3" type="body"/>
          </p:nvPr>
        </p:nvSpPr>
        <p:spPr>
          <a:xfrm>
            <a:off x="4967933" y="5593269"/>
            <a:ext cx="6388521" cy="3397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1067"/>
              <a:buFont typeface="Arial"/>
              <a:buNone/>
              <a:defRPr b="0" i="0" sz="1067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BU Full Page Photo">
  <p:cSld name="SBU Full Page Photo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963" y="6236903"/>
            <a:ext cx="1040967" cy="389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0963" y="263980"/>
            <a:ext cx="1976156" cy="337929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9"/>
          <p:cNvSpPr txBox="1"/>
          <p:nvPr/>
        </p:nvSpPr>
        <p:spPr>
          <a:xfrm>
            <a:off x="8738884" y="63662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US" sz="1333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‹#›</a:t>
            </a:fld>
            <a:endParaRPr b="1" i="0" sz="1333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3" name="Google Shape;113;p19"/>
          <p:cNvSpPr/>
          <p:nvPr>
            <p:ph idx="2" type="pic"/>
          </p:nvPr>
        </p:nvSpPr>
        <p:spPr>
          <a:xfrm>
            <a:off x="830963" y="803718"/>
            <a:ext cx="10528144" cy="448314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14" name="Google Shape;114;p19"/>
          <p:cNvCxnSpPr/>
          <p:nvPr/>
        </p:nvCxnSpPr>
        <p:spPr>
          <a:xfrm>
            <a:off x="830964" y="6089388"/>
            <a:ext cx="10528145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115" name="Google Shape;115;p19"/>
          <p:cNvSpPr txBox="1"/>
          <p:nvPr>
            <p:ph idx="1" type="body"/>
          </p:nvPr>
        </p:nvSpPr>
        <p:spPr>
          <a:xfrm>
            <a:off x="7419074" y="5443192"/>
            <a:ext cx="3940033" cy="3413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67"/>
              <a:buFont typeface="Arial"/>
              <a:buNone/>
              <a:defRPr b="0" i="0" sz="1067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SBU Text 1 Photo">
  <p:cSld name="1_SBU Text 1 Photo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834820" y="897539"/>
            <a:ext cx="4447403" cy="9722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erdana"/>
              <a:buNone/>
              <a:defRPr b="1" i="0" sz="3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834820" y="2039016"/>
            <a:ext cx="4447403" cy="3616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3"/>
          <p:cNvSpPr/>
          <p:nvPr>
            <p:ph idx="2" type="pic"/>
          </p:nvPr>
        </p:nvSpPr>
        <p:spPr>
          <a:xfrm>
            <a:off x="5405717" y="961467"/>
            <a:ext cx="5953391" cy="462578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3"/>
          <p:cNvSpPr txBox="1"/>
          <p:nvPr>
            <p:ph idx="12" type="sldNum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i="0" sz="10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rtl="0" algn="r">
              <a:spcBef>
                <a:spcPts val="0"/>
              </a:spcBef>
              <a:buNone/>
              <a:defRPr b="1" i="0" sz="10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rtl="0" algn="r">
              <a:spcBef>
                <a:spcPts val="0"/>
              </a:spcBef>
              <a:buNone/>
              <a:defRPr b="1" i="0" sz="10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rtl="0" algn="r">
              <a:spcBef>
                <a:spcPts val="0"/>
              </a:spcBef>
              <a:buNone/>
              <a:defRPr b="1" i="0" sz="10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rtl="0" algn="r">
              <a:spcBef>
                <a:spcPts val="0"/>
              </a:spcBef>
              <a:buNone/>
              <a:defRPr b="1" i="0" sz="10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0" marR="0" rtl="0" algn="r">
              <a:spcBef>
                <a:spcPts val="0"/>
              </a:spcBef>
              <a:buNone/>
              <a:defRPr b="1" i="0" sz="10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0" marR="0" rtl="0" algn="r">
              <a:spcBef>
                <a:spcPts val="0"/>
              </a:spcBef>
              <a:buNone/>
              <a:defRPr b="1" i="0" sz="10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0" marR="0" rtl="0" algn="r">
              <a:spcBef>
                <a:spcPts val="0"/>
              </a:spcBef>
              <a:buNone/>
              <a:defRPr b="1" i="0" sz="10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0" marR="0" rtl="0" algn="r">
              <a:spcBef>
                <a:spcPts val="0"/>
              </a:spcBef>
              <a:buNone/>
              <a:defRPr b="1" i="0" sz="10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" name="Google Shape;26;p3"/>
          <p:cNvSpPr txBox="1"/>
          <p:nvPr>
            <p:ph idx="3" type="body"/>
          </p:nvPr>
        </p:nvSpPr>
        <p:spPr>
          <a:xfrm>
            <a:off x="5405717" y="5735336"/>
            <a:ext cx="5953391" cy="2563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SBU Text 1 Photo">
  <p:cSld name="2_SBU Text 1 Photo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834820" y="897539"/>
            <a:ext cx="4447403" cy="9722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erdana"/>
              <a:buNone/>
              <a:defRPr b="1" i="0" sz="3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834820" y="2039016"/>
            <a:ext cx="4447403" cy="3616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Google Shape;30;p4"/>
          <p:cNvSpPr/>
          <p:nvPr>
            <p:ph idx="2" type="pic"/>
          </p:nvPr>
        </p:nvSpPr>
        <p:spPr>
          <a:xfrm>
            <a:off x="5405717" y="961467"/>
            <a:ext cx="5953391" cy="462578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Google Shape;31;p4"/>
          <p:cNvSpPr txBox="1"/>
          <p:nvPr>
            <p:ph idx="12" type="sldNum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i="0" sz="1000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rtl="0" algn="r">
              <a:spcBef>
                <a:spcPts val="0"/>
              </a:spcBef>
              <a:buNone/>
              <a:defRPr b="1" i="0" sz="1000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rtl="0" algn="r">
              <a:spcBef>
                <a:spcPts val="0"/>
              </a:spcBef>
              <a:buNone/>
              <a:defRPr b="1" i="0" sz="1000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rtl="0" algn="r">
              <a:spcBef>
                <a:spcPts val="0"/>
              </a:spcBef>
              <a:buNone/>
              <a:defRPr b="1" i="0" sz="1000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rtl="0" algn="r">
              <a:spcBef>
                <a:spcPts val="0"/>
              </a:spcBef>
              <a:buNone/>
              <a:defRPr b="1" i="0" sz="1000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0" marR="0" rtl="0" algn="r">
              <a:spcBef>
                <a:spcPts val="0"/>
              </a:spcBef>
              <a:buNone/>
              <a:defRPr b="1" i="0" sz="1000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0" marR="0" rtl="0" algn="r">
              <a:spcBef>
                <a:spcPts val="0"/>
              </a:spcBef>
              <a:buNone/>
              <a:defRPr b="1" i="0" sz="1000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0" marR="0" rtl="0" algn="r">
              <a:spcBef>
                <a:spcPts val="0"/>
              </a:spcBef>
              <a:buNone/>
              <a:defRPr b="1" i="0" sz="1000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0" marR="0" rtl="0" algn="r">
              <a:spcBef>
                <a:spcPts val="0"/>
              </a:spcBef>
              <a:buNone/>
              <a:defRPr b="1" i="0" sz="1000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" name="Google Shape;32;p4"/>
          <p:cNvSpPr txBox="1"/>
          <p:nvPr>
            <p:ph idx="3" type="body"/>
          </p:nvPr>
        </p:nvSpPr>
        <p:spPr>
          <a:xfrm>
            <a:off x="5405717" y="5735336"/>
            <a:ext cx="5953391" cy="2563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SBU Text 1 Photo">
  <p:cSld name="3_SBU Text 1 Photo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834820" y="897539"/>
            <a:ext cx="4447403" cy="9722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erdana"/>
              <a:buNone/>
              <a:defRPr b="1" i="0" sz="3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834820" y="2039016"/>
            <a:ext cx="4447403" cy="3616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Google Shape;36;p5"/>
          <p:cNvSpPr/>
          <p:nvPr>
            <p:ph idx="2" type="pic"/>
          </p:nvPr>
        </p:nvSpPr>
        <p:spPr>
          <a:xfrm>
            <a:off x="5405717" y="961467"/>
            <a:ext cx="5953391" cy="462578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Google Shape;37;p5"/>
          <p:cNvSpPr txBox="1"/>
          <p:nvPr>
            <p:ph idx="12" type="sldNum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i="0" sz="1000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rtl="0" algn="r">
              <a:spcBef>
                <a:spcPts val="0"/>
              </a:spcBef>
              <a:buNone/>
              <a:defRPr b="1" i="0" sz="1000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rtl="0" algn="r">
              <a:spcBef>
                <a:spcPts val="0"/>
              </a:spcBef>
              <a:buNone/>
              <a:defRPr b="1" i="0" sz="1000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rtl="0" algn="r">
              <a:spcBef>
                <a:spcPts val="0"/>
              </a:spcBef>
              <a:buNone/>
              <a:defRPr b="1" i="0" sz="1000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rtl="0" algn="r">
              <a:spcBef>
                <a:spcPts val="0"/>
              </a:spcBef>
              <a:buNone/>
              <a:defRPr b="1" i="0" sz="1000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0" marR="0" rtl="0" algn="r">
              <a:spcBef>
                <a:spcPts val="0"/>
              </a:spcBef>
              <a:buNone/>
              <a:defRPr b="1" i="0" sz="1000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0" marR="0" rtl="0" algn="r">
              <a:spcBef>
                <a:spcPts val="0"/>
              </a:spcBef>
              <a:buNone/>
              <a:defRPr b="1" i="0" sz="1000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0" marR="0" rtl="0" algn="r">
              <a:spcBef>
                <a:spcPts val="0"/>
              </a:spcBef>
              <a:buNone/>
              <a:defRPr b="1" i="0" sz="1000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0" marR="0" rtl="0" algn="r">
              <a:spcBef>
                <a:spcPts val="0"/>
              </a:spcBef>
              <a:buNone/>
              <a:defRPr b="1" i="0" sz="1000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" name="Google Shape;38;p5"/>
          <p:cNvSpPr txBox="1"/>
          <p:nvPr>
            <p:ph idx="3" type="body"/>
          </p:nvPr>
        </p:nvSpPr>
        <p:spPr>
          <a:xfrm>
            <a:off x="5405717" y="5735336"/>
            <a:ext cx="5953391" cy="2563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4_SBU Text 1 Photo">
  <p:cSld name="4_SBU Text 1 Photo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/>
          <p:nvPr>
            <p:ph type="title"/>
          </p:nvPr>
        </p:nvSpPr>
        <p:spPr>
          <a:xfrm>
            <a:off x="834820" y="897539"/>
            <a:ext cx="4447403" cy="9722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erdana"/>
              <a:buNone/>
              <a:defRPr b="1" i="0" sz="3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1" name="Google Shape;41;p6"/>
          <p:cNvSpPr txBox="1"/>
          <p:nvPr>
            <p:ph idx="1" type="body"/>
          </p:nvPr>
        </p:nvSpPr>
        <p:spPr>
          <a:xfrm>
            <a:off x="834820" y="2039016"/>
            <a:ext cx="4447403" cy="3616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6"/>
          <p:cNvSpPr/>
          <p:nvPr>
            <p:ph idx="2" type="pic"/>
          </p:nvPr>
        </p:nvSpPr>
        <p:spPr>
          <a:xfrm>
            <a:off x="5405717" y="961467"/>
            <a:ext cx="5953391" cy="462578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i="0" sz="1000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rtl="0" algn="r">
              <a:spcBef>
                <a:spcPts val="0"/>
              </a:spcBef>
              <a:buNone/>
              <a:defRPr b="1" i="0" sz="1000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rtl="0" algn="r">
              <a:spcBef>
                <a:spcPts val="0"/>
              </a:spcBef>
              <a:buNone/>
              <a:defRPr b="1" i="0" sz="1000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rtl="0" algn="r">
              <a:spcBef>
                <a:spcPts val="0"/>
              </a:spcBef>
              <a:buNone/>
              <a:defRPr b="1" i="0" sz="1000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rtl="0" algn="r">
              <a:spcBef>
                <a:spcPts val="0"/>
              </a:spcBef>
              <a:buNone/>
              <a:defRPr b="1" i="0" sz="1000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0" marR="0" rtl="0" algn="r">
              <a:spcBef>
                <a:spcPts val="0"/>
              </a:spcBef>
              <a:buNone/>
              <a:defRPr b="1" i="0" sz="1000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0" marR="0" rtl="0" algn="r">
              <a:spcBef>
                <a:spcPts val="0"/>
              </a:spcBef>
              <a:buNone/>
              <a:defRPr b="1" i="0" sz="1000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0" marR="0" rtl="0" algn="r">
              <a:spcBef>
                <a:spcPts val="0"/>
              </a:spcBef>
              <a:buNone/>
              <a:defRPr b="1" i="0" sz="1000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0" marR="0" rtl="0" algn="r">
              <a:spcBef>
                <a:spcPts val="0"/>
              </a:spcBef>
              <a:buNone/>
              <a:defRPr b="1" i="0" sz="1000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" name="Google Shape;44;p6"/>
          <p:cNvSpPr txBox="1"/>
          <p:nvPr>
            <p:ph idx="3" type="body"/>
          </p:nvPr>
        </p:nvSpPr>
        <p:spPr>
          <a:xfrm>
            <a:off x="5405717" y="5735336"/>
            <a:ext cx="5953391" cy="2563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BU Logo">
  <p:cSld name="SBU Logo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3498" y="1439756"/>
            <a:ext cx="4481381" cy="7663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" name="Google Shape;48;p7"/>
          <p:cNvCxnSpPr/>
          <p:nvPr/>
        </p:nvCxnSpPr>
        <p:spPr>
          <a:xfrm flipH="1" rot="10800000">
            <a:off x="2199468" y="5158623"/>
            <a:ext cx="10126851" cy="9911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ot"/>
            <a:miter lim="800000"/>
            <a:headEnd len="sm" w="sm" type="none"/>
            <a:tailEnd len="sm" w="sm" type="none"/>
          </a:ln>
        </p:spPr>
      </p:cxnSp>
      <p:pic>
        <p:nvPicPr>
          <p:cNvPr id="49" name="Google Shape;49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99468" y="2524449"/>
            <a:ext cx="6107283" cy="2282147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7"/>
          <p:cNvSpPr txBox="1"/>
          <p:nvPr>
            <p:ph idx="1" type="body"/>
          </p:nvPr>
        </p:nvSpPr>
        <p:spPr>
          <a:xfrm>
            <a:off x="2077319" y="5363384"/>
            <a:ext cx="8557756" cy="576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67"/>
              <a:buFont typeface="Arial"/>
              <a:buNone/>
              <a:defRPr b="1" i="0" sz="1867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BU Title Slide">
  <p:cSld name="SBU Title Slide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8"/>
          <p:cNvSpPr txBox="1"/>
          <p:nvPr/>
        </p:nvSpPr>
        <p:spPr>
          <a:xfrm>
            <a:off x="8738884" y="63662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US" sz="1333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‹#›</a:t>
            </a:fld>
            <a:endParaRPr b="1" i="0" sz="1333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4" name="Google Shape;5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963" y="6236903"/>
            <a:ext cx="1040967" cy="389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0963" y="263980"/>
            <a:ext cx="1976156" cy="3379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" name="Google Shape;56;p8"/>
          <p:cNvCxnSpPr/>
          <p:nvPr/>
        </p:nvCxnSpPr>
        <p:spPr>
          <a:xfrm>
            <a:off x="830964" y="6089388"/>
            <a:ext cx="10528145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57" name="Google Shape;57;p8"/>
          <p:cNvSpPr txBox="1"/>
          <p:nvPr>
            <p:ph idx="1" type="body"/>
          </p:nvPr>
        </p:nvSpPr>
        <p:spPr>
          <a:xfrm>
            <a:off x="694389" y="1820596"/>
            <a:ext cx="10515600" cy="3780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67"/>
              <a:buFont typeface="Arial"/>
              <a:buNone/>
              <a:defRPr b="1" i="0" sz="6667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BU Centered Text">
  <p:cSld name="SBU Centered 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2045778" y="1023929"/>
            <a:ext cx="8557756" cy="1402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b="1" i="0" sz="4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2045778" y="2555888"/>
            <a:ext cx="8557756" cy="30782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BU Centered Text-2 Column">
  <p:cSld name="SBU Centered Text-2 Colum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2045778" y="1023792"/>
            <a:ext cx="8557757" cy="1399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b="1" i="0" sz="4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3" name="Google Shape;63;p10"/>
          <p:cNvSpPr txBox="1"/>
          <p:nvPr>
            <p:ph idx="1" type="body"/>
          </p:nvPr>
        </p:nvSpPr>
        <p:spPr>
          <a:xfrm>
            <a:off x="2045778" y="2555888"/>
            <a:ext cx="4179753" cy="30782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2" type="body"/>
          </p:nvPr>
        </p:nvSpPr>
        <p:spPr>
          <a:xfrm>
            <a:off x="6423782" y="2555888"/>
            <a:ext cx="4179753" cy="30782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8.xml"/><Relationship Id="rId22" Type="http://schemas.openxmlformats.org/officeDocument/2006/relationships/theme" Target="../theme/theme2.xml"/><Relationship Id="rId10" Type="http://schemas.openxmlformats.org/officeDocument/2006/relationships/slideLayout" Target="../slideLayouts/slideLayout7.xml"/><Relationship Id="rId21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9.xml"/><Relationship Id="rId1" Type="http://schemas.openxmlformats.org/officeDocument/2006/relationships/image" Target="../media/image20.png"/><Relationship Id="rId2" Type="http://schemas.openxmlformats.org/officeDocument/2006/relationships/image" Target="../media/image12.png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1.xml"/><Relationship Id="rId17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6.xml"/><Relationship Id="rId6" Type="http://schemas.openxmlformats.org/officeDocument/2006/relationships/slideLayout" Target="../slideLayouts/slideLayout3.xml"/><Relationship Id="rId18" Type="http://schemas.openxmlformats.org/officeDocument/2006/relationships/slideLayout" Target="../slideLayouts/slideLayout15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/>
          <p:nvPr/>
        </p:nvSpPr>
        <p:spPr>
          <a:xfrm>
            <a:off x="268638" y="0"/>
            <a:ext cx="1169605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6" marL="20574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67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‘</a:t>
            </a:r>
            <a:endParaRPr b="0" i="0" sz="1867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12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8201" y="271861"/>
            <a:ext cx="1992809" cy="33690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"/>
          <p:cNvSpPr txBox="1"/>
          <p:nvPr/>
        </p:nvSpPr>
        <p:spPr>
          <a:xfrm>
            <a:off x="2045778" y="1023929"/>
            <a:ext cx="8557756" cy="1402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"/>
          <p:cNvSpPr txBox="1"/>
          <p:nvPr/>
        </p:nvSpPr>
        <p:spPr>
          <a:xfrm>
            <a:off x="2045778" y="2555888"/>
            <a:ext cx="8557756" cy="30782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383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82838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" name="Google Shape;15;p1"/>
          <p:cNvCxnSpPr/>
          <p:nvPr/>
        </p:nvCxnSpPr>
        <p:spPr>
          <a:xfrm>
            <a:off x="838201" y="6089388"/>
            <a:ext cx="10520908" cy="1"/>
          </a:xfrm>
          <a:prstGeom prst="straightConnector1">
            <a:avLst/>
          </a:prstGeom>
          <a:noFill/>
          <a:ln cap="flat" cmpd="sng" w="19050">
            <a:solidFill>
              <a:srgbClr val="C0C0C0"/>
            </a:solidFill>
            <a:prstDash val="dot"/>
            <a:miter lim="800000"/>
            <a:headEnd len="sm" w="sm" type="none"/>
            <a:tailEnd len="sm" w="sm" type="none"/>
          </a:ln>
        </p:spPr>
      </p:cxnSp>
      <p:pic>
        <p:nvPicPr>
          <p:cNvPr id="16" name="Google Shape;1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6236881"/>
            <a:ext cx="1040965" cy="38507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"/>
          <p:cNvSpPr txBox="1"/>
          <p:nvPr/>
        </p:nvSpPr>
        <p:spPr>
          <a:xfrm>
            <a:off x="8738884" y="63662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US" sz="1333" u="none" cap="none" strike="noStrike">
                <a:solidFill>
                  <a:srgbClr val="828383"/>
                </a:solidFill>
                <a:latin typeface="Georgia"/>
                <a:ea typeface="Georgia"/>
                <a:cs typeface="Georgia"/>
                <a:sym typeface="Georgia"/>
              </a:rPr>
              <a:t>‹#›</a:t>
            </a:fld>
            <a:endParaRPr b="1" i="0" sz="1333" u="none" cap="none" strike="noStrike">
              <a:solidFill>
                <a:srgbClr val="82838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4"/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  <p:sldLayoutId id="2147483662" r:id="rId18"/>
    <p:sldLayoutId id="2147483663" r:id="rId19"/>
    <p:sldLayoutId id="2147483664" r:id="rId20"/>
    <p:sldLayoutId id="2147483665" r:id="rId2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Relationship Id="rId4" Type="http://schemas.openxmlformats.org/officeDocument/2006/relationships/image" Target="../media/image10.jpg"/><Relationship Id="rId5" Type="http://schemas.openxmlformats.org/officeDocument/2006/relationships/image" Target="../media/image2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www.gemfellowship.org/" TargetMode="External"/><Relationship Id="rId4" Type="http://schemas.openxmlformats.org/officeDocument/2006/relationships/image" Target="../media/image13.jpg"/><Relationship Id="rId5" Type="http://schemas.openxmlformats.org/officeDocument/2006/relationships/image" Target="../media/image2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g"/><Relationship Id="rId4" Type="http://schemas.openxmlformats.org/officeDocument/2006/relationships/image" Target="../media/image18.png"/><Relationship Id="rId5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hyperlink" Target="mailto:gradfinance@stonybrook.edu" TargetMode="External"/><Relationship Id="rId4" Type="http://schemas.openxmlformats.org/officeDocument/2006/relationships/image" Target="../media/image1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Relationship Id="rId4" Type="http://schemas.openxmlformats.org/officeDocument/2006/relationships/image" Target="../media/image17.png"/><Relationship Id="rId5" Type="http://schemas.openxmlformats.org/officeDocument/2006/relationships/image" Target="../media/image2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www.nsfgrfp.org/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www.pathwaystoscience.org/" TargetMode="External"/><Relationship Id="rId4" Type="http://schemas.openxmlformats.org/officeDocument/2006/relationships/hyperlink" Target="http://www.h-net.org/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Relationship Id="rId4" Type="http://schemas.openxmlformats.org/officeDocument/2006/relationships/image" Target="../media/image5.jpg"/><Relationship Id="rId5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/>
          <p:nvPr>
            <p:ph idx="1" type="body"/>
          </p:nvPr>
        </p:nvSpPr>
        <p:spPr>
          <a:xfrm>
            <a:off x="609600" y="1066800"/>
            <a:ext cx="10972799" cy="52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97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"/>
              <a:buFont typeface="Helvetica Neue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Helvetica Neue"/>
              <a:buNone/>
            </a:pPr>
            <a:r>
              <a:rPr b="0" i="1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Center for Inclusive Education Presents</a:t>
            </a:r>
            <a:endParaRPr/>
          </a:p>
          <a:p>
            <a:pPr indent="-1397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"/>
              <a:buFont typeface="Helvetica Neue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"/>
              <a:buFont typeface="Helvetica Neue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"/>
              <a:buNone/>
            </a:pPr>
            <a:r>
              <a:rPr b="0" i="0" lang="en-US" sz="6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Graduate School Preview Day</a:t>
            </a:r>
            <a:endParaRPr/>
          </a:p>
          <a:p>
            <a:pPr indent="-1397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r>
              <a:rPr b="0" i="0" lang="en-US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PhD: A Path to Success</a:t>
            </a:r>
            <a:endParaRPr/>
          </a:p>
          <a:p>
            <a:pPr indent="-1397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Helvetica Neue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Follow us on Twitter: @CIEStonyBrook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Helvetica Neue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Follow us on Facebook: Stony Brook University Center for Inclusive Education</a:t>
            </a:r>
            <a:endParaRPr/>
          </a:p>
          <a:p>
            <a:pPr indent="-1397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Helvetica Neue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-1397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#GSPD1</a:t>
            </a:r>
            <a:r>
              <a:rPr lang="en-US" sz="3600">
                <a:solidFill>
                  <a:srgbClr val="C00000"/>
                </a:solidFill>
              </a:rPr>
              <a:t>9</a:t>
            </a:r>
            <a:endParaRPr sz="360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9"/>
          <p:cNvSpPr txBox="1"/>
          <p:nvPr>
            <p:ph type="title"/>
          </p:nvPr>
        </p:nvSpPr>
        <p:spPr>
          <a:xfrm>
            <a:off x="412057" y="1198704"/>
            <a:ext cx="5663162" cy="12493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Verdana"/>
              <a:buNone/>
            </a:pPr>
            <a:r>
              <a:rPr lang="en-US" sz="2700"/>
              <a:t>Dr. W. Burghardt Turner Fellowship Program</a:t>
            </a:r>
            <a:br>
              <a:rPr b="0" lang="en-US" sz="2700"/>
            </a:br>
            <a:br>
              <a:rPr lang="en-US" sz="2700"/>
            </a:br>
            <a:endParaRPr sz="2700"/>
          </a:p>
        </p:txBody>
      </p:sp>
      <p:sp>
        <p:nvSpPr>
          <p:cNvPr id="195" name="Google Shape;195;p29"/>
          <p:cNvSpPr txBox="1"/>
          <p:nvPr>
            <p:ph idx="1" type="body"/>
          </p:nvPr>
        </p:nvSpPr>
        <p:spPr>
          <a:xfrm>
            <a:off x="609721" y="2192905"/>
            <a:ext cx="5107024" cy="34976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3A3838"/>
                </a:solidFill>
              </a:rPr>
              <a:t>$50,000 over 5 years </a:t>
            </a:r>
            <a:r>
              <a:rPr b="1" lang="en-US" sz="1600">
                <a:solidFill>
                  <a:srgbClr val="3A3838"/>
                </a:solidFill>
              </a:rPr>
              <a:t>+</a:t>
            </a:r>
            <a:r>
              <a:rPr lang="en-US" sz="1600">
                <a:solidFill>
                  <a:srgbClr val="3A3838"/>
                </a:solidFill>
              </a:rPr>
              <a:t>TA/GA/RA </a:t>
            </a:r>
            <a:endParaRPr/>
          </a:p>
          <a:p>
            <a:pPr indent="-171450" lvl="0" marL="1714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3A3838"/>
                </a:solidFill>
              </a:rPr>
              <a:t>Full tuition </a:t>
            </a:r>
            <a:endParaRPr/>
          </a:p>
          <a:p>
            <a:pPr indent="-171450" lvl="0" marL="1714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3A3838"/>
                </a:solidFill>
              </a:rPr>
              <a:t>Conference Travel + Summer Research Funding</a:t>
            </a:r>
            <a:endParaRPr/>
          </a:p>
          <a:p>
            <a:pPr indent="-171450" lvl="0" marL="1714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3A3838"/>
                </a:solidFill>
              </a:rPr>
              <a:t>Funded by SUNY Office of Diversity, Equity and Inclusion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1600"/>
              <a:buNone/>
            </a:pPr>
            <a:r>
              <a:t/>
            </a:r>
            <a:endParaRPr sz="1600">
              <a:solidFill>
                <a:srgbClr val="3A3838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600"/>
              <a:buNone/>
            </a:pPr>
            <a:r>
              <a:rPr b="1" lang="en-US" sz="1600">
                <a:solidFill>
                  <a:srgbClr val="3A3838"/>
                </a:solidFill>
              </a:rPr>
              <a:t>Eligibility</a:t>
            </a:r>
            <a:endParaRPr sz="1600">
              <a:solidFill>
                <a:srgbClr val="3A3838"/>
              </a:solidFill>
            </a:endParaRPr>
          </a:p>
          <a:p>
            <a:pPr indent="-171450" lvl="0" marL="1714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3A3838"/>
                </a:solidFill>
              </a:rPr>
              <a:t>Exceptionally qualified UR doctoral students</a:t>
            </a:r>
            <a:endParaRPr/>
          </a:p>
          <a:p>
            <a:pPr indent="-171450" lvl="0" marL="1714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3A3838"/>
                </a:solidFill>
              </a:rPr>
              <a:t>US Citizen or Permanent Resident</a:t>
            </a:r>
            <a:endParaRPr/>
          </a:p>
          <a:p>
            <a:pPr indent="-171450" lvl="0" marL="1714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3A3838"/>
                </a:solidFill>
              </a:rPr>
              <a:t>*Nomination Based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1600"/>
              <a:buNone/>
            </a:pPr>
            <a:r>
              <a:rPr lang="en-US" sz="1600"/>
              <a:t> </a:t>
            </a:r>
            <a:endParaRPr/>
          </a:p>
        </p:txBody>
      </p:sp>
      <p:sp>
        <p:nvSpPr>
          <p:cNvPr id="196" name="Google Shape;196;p29"/>
          <p:cNvSpPr txBox="1"/>
          <p:nvPr>
            <p:ph idx="12" type="sldNum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7" name="Google Shape;197;p29"/>
          <p:cNvSpPr/>
          <p:nvPr/>
        </p:nvSpPr>
        <p:spPr>
          <a:xfrm>
            <a:off x="5977217" y="2039017"/>
            <a:ext cx="242814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descr="140930TurnerFellowship-0540.jpg" id="198" name="Google Shape;19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1365" y="4258851"/>
            <a:ext cx="3536647" cy="1858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9"/>
          <p:cNvPicPr preferRelativeResize="0"/>
          <p:nvPr/>
        </p:nvPicPr>
        <p:blipFill rotWithShape="1">
          <a:blip r:embed="rId4">
            <a:alphaModFix/>
          </a:blip>
          <a:srcRect b="21689" l="9848" r="14899" t="8050"/>
          <a:stretch/>
        </p:blipFill>
        <p:spPr>
          <a:xfrm>
            <a:off x="8926096" y="4258851"/>
            <a:ext cx="2310431" cy="1821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9"/>
          <p:cNvPicPr preferRelativeResize="0"/>
          <p:nvPr/>
        </p:nvPicPr>
        <p:blipFill rotWithShape="1">
          <a:blip r:embed="rId5">
            <a:alphaModFix/>
          </a:blip>
          <a:srcRect b="6291" l="2713" r="2669" t="21334"/>
          <a:stretch/>
        </p:blipFill>
        <p:spPr>
          <a:xfrm>
            <a:off x="6075219" y="1420121"/>
            <a:ext cx="5023224" cy="274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0"/>
          <p:cNvSpPr txBox="1"/>
          <p:nvPr>
            <p:ph type="title"/>
          </p:nvPr>
        </p:nvSpPr>
        <p:spPr>
          <a:xfrm>
            <a:off x="1012350" y="888432"/>
            <a:ext cx="3162115" cy="9247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70"/>
              <a:buFont typeface="Verdana"/>
              <a:buNone/>
            </a:pPr>
            <a:r>
              <a:rPr lang="en-US" sz="2970"/>
              <a:t>National GEM Consortium</a:t>
            </a:r>
            <a:br>
              <a:rPr lang="en-US" sz="2700"/>
            </a:br>
            <a:br>
              <a:rPr b="0" lang="en-US" sz="2700"/>
            </a:br>
            <a:br>
              <a:rPr lang="en-US" sz="2700"/>
            </a:br>
            <a:endParaRPr sz="2700"/>
          </a:p>
        </p:txBody>
      </p:sp>
      <p:sp>
        <p:nvSpPr>
          <p:cNvPr id="206" name="Google Shape;206;p30"/>
          <p:cNvSpPr txBox="1"/>
          <p:nvPr>
            <p:ph idx="1" type="body"/>
          </p:nvPr>
        </p:nvSpPr>
        <p:spPr>
          <a:xfrm>
            <a:off x="1136285" y="1788211"/>
            <a:ext cx="4006380" cy="41477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3A3838"/>
                </a:solidFill>
              </a:rPr>
              <a:t>Full tuition scholarship + full fees</a:t>
            </a:r>
            <a:endParaRPr/>
          </a:p>
          <a:p>
            <a:pPr indent="-171450" lvl="0" marL="1714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3A3838"/>
                </a:solidFill>
              </a:rPr>
              <a:t>Industry experience</a:t>
            </a:r>
            <a:endParaRPr/>
          </a:p>
          <a:p>
            <a:pPr indent="-171450" lvl="0" marL="1714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3A3838"/>
                </a:solidFill>
              </a:rPr>
              <a:t>Access to GEM network and job opportunities database</a:t>
            </a:r>
            <a:endParaRPr/>
          </a:p>
          <a:p>
            <a:pPr indent="-171450" lvl="0" marL="1714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3A3838"/>
                </a:solidFill>
              </a:rPr>
              <a:t>Apply by November 13: </a:t>
            </a:r>
            <a:r>
              <a:rPr lang="en-US" sz="1600" u="sng">
                <a:solidFill>
                  <a:schemeClr val="hlink"/>
                </a:solidFill>
                <a:hlinkClick r:id="rId3"/>
              </a:rPr>
              <a:t>www.gemfellowship.org</a:t>
            </a:r>
            <a:r>
              <a:rPr lang="en-US" sz="1600">
                <a:solidFill>
                  <a:srgbClr val="3A3838"/>
                </a:solidFill>
              </a:rPr>
              <a:t>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1600"/>
              <a:buNone/>
            </a:pPr>
            <a:r>
              <a:t/>
            </a:r>
            <a:endParaRPr b="1" sz="1600">
              <a:solidFill>
                <a:srgbClr val="3A3838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600"/>
              <a:buNone/>
            </a:pPr>
            <a:r>
              <a:rPr b="1" lang="en-US" sz="1600">
                <a:solidFill>
                  <a:srgbClr val="3A3838"/>
                </a:solidFill>
              </a:rPr>
              <a:t>Eligibility</a:t>
            </a:r>
            <a:endParaRPr/>
          </a:p>
          <a:p>
            <a:pPr indent="-171450" lvl="0" marL="1714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3A3838"/>
                </a:solidFill>
              </a:rPr>
              <a:t>US Citizen or Permanent Resident</a:t>
            </a:r>
            <a:endParaRPr/>
          </a:p>
          <a:p>
            <a:pPr indent="-171450" lvl="0" marL="1714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3A3838"/>
                </a:solidFill>
              </a:rPr>
              <a:t>STEM major </a:t>
            </a:r>
            <a:endParaRPr/>
          </a:p>
          <a:p>
            <a:pPr indent="-171450" lvl="0" marL="1714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3A3838"/>
                </a:solidFill>
              </a:rPr>
              <a:t>Master or PhD student</a:t>
            </a:r>
            <a:endParaRPr/>
          </a:p>
          <a:p>
            <a:pPr indent="-171450" lvl="0" marL="1714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3A3838"/>
                </a:solidFill>
              </a:rPr>
              <a:t>URM scholars who desire industry experience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600"/>
              <a:buNone/>
            </a:pPr>
            <a:r>
              <a:rPr lang="en-US" sz="1600">
                <a:solidFill>
                  <a:srgbClr val="3A3838"/>
                </a:solidFill>
              </a:rPr>
              <a:t> </a:t>
            </a:r>
            <a:endParaRPr/>
          </a:p>
        </p:txBody>
      </p:sp>
      <p:sp>
        <p:nvSpPr>
          <p:cNvPr id="207" name="Google Shape;207;p30"/>
          <p:cNvSpPr txBox="1"/>
          <p:nvPr>
            <p:ph idx="12" type="sldNum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8" name="Google Shape;208;p30"/>
          <p:cNvSpPr/>
          <p:nvPr/>
        </p:nvSpPr>
        <p:spPr>
          <a:xfrm>
            <a:off x="5977217" y="2039016"/>
            <a:ext cx="2428144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209" name="Google Shape;209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61642" y="4626746"/>
            <a:ext cx="2632535" cy="1285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0"/>
          <p:cNvPicPr preferRelativeResize="0"/>
          <p:nvPr/>
        </p:nvPicPr>
        <p:blipFill rotWithShape="1">
          <a:blip r:embed="rId5">
            <a:alphaModFix/>
          </a:blip>
          <a:srcRect b="0" l="0" r="19515" t="0"/>
          <a:stretch/>
        </p:blipFill>
        <p:spPr>
          <a:xfrm>
            <a:off x="6136226" y="1030138"/>
            <a:ext cx="4717911" cy="3230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1"/>
          <p:cNvSpPr txBox="1"/>
          <p:nvPr>
            <p:ph type="title"/>
          </p:nvPr>
        </p:nvSpPr>
        <p:spPr>
          <a:xfrm>
            <a:off x="915952" y="864263"/>
            <a:ext cx="4751932" cy="6794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Verdana"/>
              <a:buNone/>
            </a:pPr>
            <a:r>
              <a:rPr lang="en-US" sz="2700"/>
              <a:t>NIH IMSD-MERGE: Maximizing Excellence in Research for Graduate Education </a:t>
            </a:r>
            <a:br>
              <a:rPr lang="en-US" sz="2700"/>
            </a:br>
            <a:br>
              <a:rPr lang="en-US" sz="2700"/>
            </a:br>
            <a:br>
              <a:rPr lang="en-US" sz="2700"/>
            </a:br>
            <a:br>
              <a:rPr lang="en-US" sz="2700"/>
            </a:br>
            <a:br>
              <a:rPr b="0" lang="en-US" sz="2700"/>
            </a:br>
            <a:br>
              <a:rPr lang="en-US" sz="2700"/>
            </a:br>
            <a:endParaRPr sz="2700"/>
          </a:p>
        </p:txBody>
      </p:sp>
      <p:sp>
        <p:nvSpPr>
          <p:cNvPr id="216" name="Google Shape;216;p31"/>
          <p:cNvSpPr txBox="1"/>
          <p:nvPr>
            <p:ph idx="1" type="body"/>
          </p:nvPr>
        </p:nvSpPr>
        <p:spPr>
          <a:xfrm>
            <a:off x="1076495" y="2339098"/>
            <a:ext cx="5247523" cy="3616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rgbClr val="3A3838"/>
                </a:solidFill>
              </a:rPr>
              <a:t>Funding all 5 years (1 IMSD + 4 Departmental) </a:t>
            </a:r>
            <a:endParaRPr/>
          </a:p>
          <a:p>
            <a:pPr indent="-171450" lvl="0" marL="1714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rgbClr val="3A3838"/>
                </a:solidFill>
              </a:rPr>
              <a:t>Academic and Professional Development: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Noto Sans Symbols"/>
              <a:buChar char="✔"/>
            </a:pPr>
            <a:r>
              <a:rPr lang="en-US" sz="1500">
                <a:solidFill>
                  <a:srgbClr val="3A3838"/>
                </a:solidFill>
                <a:latin typeface="Georgia"/>
                <a:ea typeface="Georgia"/>
                <a:cs typeface="Georgia"/>
                <a:sym typeface="Georgia"/>
              </a:rPr>
              <a:t>Summer Boot Camp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Noto Sans Symbols"/>
              <a:buChar char="✔"/>
            </a:pPr>
            <a:r>
              <a:rPr lang="en-US" sz="1500">
                <a:solidFill>
                  <a:srgbClr val="3A3838"/>
                </a:solidFill>
                <a:latin typeface="Georgia"/>
                <a:ea typeface="Georgia"/>
                <a:cs typeface="Georgia"/>
                <a:sym typeface="Georgia"/>
              </a:rPr>
              <a:t>Peer-Lead Team Learning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Noto Sans Symbols"/>
              <a:buChar char="✔"/>
            </a:pPr>
            <a:r>
              <a:rPr lang="en-US" sz="1500">
                <a:solidFill>
                  <a:srgbClr val="3A3838"/>
                </a:solidFill>
                <a:latin typeface="Georgia"/>
                <a:ea typeface="Georgia"/>
                <a:cs typeface="Georgia"/>
                <a:sym typeface="Georgia"/>
              </a:rPr>
              <a:t>Mentor Support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Noto Sans Symbols"/>
              <a:buChar char="✔"/>
            </a:pPr>
            <a:r>
              <a:rPr lang="en-US" sz="1500">
                <a:solidFill>
                  <a:srgbClr val="3A3838"/>
                </a:solidFill>
                <a:latin typeface="Georgia"/>
                <a:ea typeface="Georgia"/>
                <a:cs typeface="Georgia"/>
                <a:sym typeface="Georgia"/>
              </a:rPr>
              <a:t>Professional Preparation Series</a:t>
            </a:r>
            <a:endParaRPr b="1" sz="1500">
              <a:solidFill>
                <a:srgbClr val="3A3838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500"/>
              <a:buNone/>
            </a:pPr>
            <a:r>
              <a:rPr b="1" lang="en-US" sz="1500">
                <a:solidFill>
                  <a:srgbClr val="3A3838"/>
                </a:solidFill>
              </a:rPr>
              <a:t>Eligibility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rgbClr val="3A3838"/>
                </a:solidFill>
              </a:rPr>
              <a:t>US Citizen or Permanent Resident 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rgbClr val="3A3838"/>
                </a:solidFill>
              </a:rPr>
              <a:t>URM scholar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rgbClr val="3A3838"/>
                </a:solidFill>
              </a:rPr>
              <a:t>Acceptance into PhD program in Biological/Biomedical Sciences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rgbClr val="3A3838"/>
                </a:solidFill>
              </a:rPr>
              <a:t>No application</a:t>
            </a:r>
            <a:endParaRPr/>
          </a:p>
          <a:p>
            <a:pPr indent="-95250" lvl="0" marL="1714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1200"/>
              <a:buFont typeface="Arial"/>
              <a:buNone/>
            </a:pPr>
            <a:r>
              <a:t/>
            </a:r>
            <a:endParaRPr>
              <a:solidFill>
                <a:srgbClr val="3A3838"/>
              </a:solidFill>
            </a:endParaRPr>
          </a:p>
        </p:txBody>
      </p:sp>
      <p:sp>
        <p:nvSpPr>
          <p:cNvPr id="217" name="Google Shape;217;p31"/>
          <p:cNvSpPr txBox="1"/>
          <p:nvPr>
            <p:ph idx="12" type="sldNum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8" name="Google Shape;218;p31"/>
          <p:cNvSpPr/>
          <p:nvPr/>
        </p:nvSpPr>
        <p:spPr>
          <a:xfrm>
            <a:off x="5977217" y="2039016"/>
            <a:ext cx="2428144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219" name="Google Shape;219;p31"/>
          <p:cNvPicPr preferRelativeResize="0"/>
          <p:nvPr/>
        </p:nvPicPr>
        <p:blipFill rotWithShape="1">
          <a:blip r:embed="rId3">
            <a:alphaModFix/>
          </a:blip>
          <a:srcRect b="6928" l="20302" r="0" t="0"/>
          <a:stretch/>
        </p:blipFill>
        <p:spPr>
          <a:xfrm>
            <a:off x="6763768" y="2094980"/>
            <a:ext cx="4206324" cy="36841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2"/>
          <p:cNvSpPr txBox="1"/>
          <p:nvPr>
            <p:ph type="title"/>
          </p:nvPr>
        </p:nvSpPr>
        <p:spPr>
          <a:xfrm>
            <a:off x="935568" y="891640"/>
            <a:ext cx="3950539" cy="9247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70"/>
              <a:buFont typeface="Verdana"/>
              <a:buNone/>
            </a:pPr>
            <a:r>
              <a:rPr lang="en-US" sz="2970"/>
              <a:t>NSF LSAMP BD: Bridge to the Doctorate</a:t>
            </a:r>
            <a:br>
              <a:rPr lang="en-US" sz="2700"/>
            </a:br>
            <a:br>
              <a:rPr lang="en-US" sz="2700"/>
            </a:br>
            <a:br>
              <a:rPr b="0" lang="en-US" sz="2700"/>
            </a:br>
            <a:br>
              <a:rPr lang="en-US" sz="2700"/>
            </a:br>
            <a:endParaRPr sz="2700"/>
          </a:p>
        </p:txBody>
      </p:sp>
      <p:sp>
        <p:nvSpPr>
          <p:cNvPr id="225" name="Google Shape;225;p32"/>
          <p:cNvSpPr txBox="1"/>
          <p:nvPr>
            <p:ph idx="1" type="body"/>
          </p:nvPr>
        </p:nvSpPr>
        <p:spPr>
          <a:xfrm>
            <a:off x="1033963" y="2189057"/>
            <a:ext cx="5401738" cy="39485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rgbClr val="3A3838"/>
                </a:solidFill>
              </a:rPr>
              <a:t>$32,000 annually (for first two years)</a:t>
            </a:r>
            <a:endParaRPr/>
          </a:p>
          <a:p>
            <a:pPr indent="-171450" lvl="0" marL="1714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rgbClr val="3A3838"/>
                </a:solidFill>
              </a:rPr>
              <a:t>Tuition, fees + health insurance</a:t>
            </a:r>
            <a:endParaRPr/>
          </a:p>
          <a:p>
            <a:pPr indent="-171450" lvl="0" marL="1714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rgbClr val="3A3838"/>
                </a:solidFill>
              </a:rPr>
              <a:t>Mentoring by advanced graduate students/post-docs</a:t>
            </a:r>
            <a:endParaRPr/>
          </a:p>
          <a:p>
            <a:pPr indent="-171450" lvl="0" marL="1714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rgbClr val="3A3838"/>
                </a:solidFill>
              </a:rPr>
              <a:t>Participation in professional conferences and meetings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383"/>
              </a:buClr>
              <a:buSzPts val="1500"/>
              <a:buNone/>
            </a:pPr>
            <a:r>
              <a:t/>
            </a:r>
            <a:endParaRPr b="1" sz="1500">
              <a:solidFill>
                <a:srgbClr val="3A3838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500"/>
              <a:buNone/>
            </a:pPr>
            <a:r>
              <a:rPr b="1" lang="en-US" sz="1500">
                <a:solidFill>
                  <a:srgbClr val="3A3838"/>
                </a:solidFill>
              </a:rPr>
              <a:t>Eligibility </a:t>
            </a:r>
            <a:endParaRPr/>
          </a:p>
          <a:p>
            <a:pPr indent="-171450" lvl="0" marL="1714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rgbClr val="3A3838"/>
                </a:solidFill>
              </a:rPr>
              <a:t>Participated in LSAMP program</a:t>
            </a:r>
            <a:endParaRPr/>
          </a:p>
          <a:p>
            <a:pPr indent="-171450" lvl="0" marL="1714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rgbClr val="3A3838"/>
                </a:solidFill>
              </a:rPr>
              <a:t>U.S. Citizen or Permanent Resident</a:t>
            </a:r>
            <a:endParaRPr/>
          </a:p>
          <a:p>
            <a:pPr indent="-171450" lvl="0" marL="1714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rgbClr val="3A3838"/>
                </a:solidFill>
              </a:rPr>
              <a:t>GPA 3.0 +</a:t>
            </a:r>
            <a:endParaRPr/>
          </a:p>
          <a:p>
            <a:pPr indent="-171450" lvl="0" marL="1714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rgbClr val="3A3838"/>
                </a:solidFill>
              </a:rPr>
              <a:t>Acceptance to STEM grad program at Stony Brook</a:t>
            </a:r>
            <a:endParaRPr/>
          </a:p>
          <a:p>
            <a:pPr indent="-171450" lvl="0" marL="1714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rgbClr val="3A3838"/>
                </a:solidFill>
              </a:rPr>
              <a:t>Want to pursue a doctoral degree in a STEM discipline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1500"/>
              <a:buNone/>
            </a:pPr>
            <a:r>
              <a:rPr lang="en-US" sz="1500">
                <a:solidFill>
                  <a:srgbClr val="3A3838"/>
                </a:solidFill>
              </a:rPr>
              <a:t> </a:t>
            </a:r>
            <a:endParaRPr/>
          </a:p>
        </p:txBody>
      </p:sp>
      <p:sp>
        <p:nvSpPr>
          <p:cNvPr id="226" name="Google Shape;226;p32"/>
          <p:cNvSpPr txBox="1"/>
          <p:nvPr>
            <p:ph idx="12" type="sldNum"/>
          </p:nvPr>
        </p:nvSpPr>
        <p:spPr>
          <a:xfrm>
            <a:off x="8709712" y="64251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7" name="Google Shape;227;p32"/>
          <p:cNvSpPr/>
          <p:nvPr/>
        </p:nvSpPr>
        <p:spPr>
          <a:xfrm>
            <a:off x="5977217" y="2039016"/>
            <a:ext cx="2428144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228" name="Google Shape;228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48702" y="4627841"/>
            <a:ext cx="1256427" cy="120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61930" y="4627841"/>
            <a:ext cx="1278556" cy="1291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2"/>
          <p:cNvPicPr preferRelativeResize="0"/>
          <p:nvPr/>
        </p:nvPicPr>
        <p:blipFill rotWithShape="1">
          <a:blip r:embed="rId5">
            <a:alphaModFix/>
          </a:blip>
          <a:srcRect b="8517" l="0" r="0" t="6623"/>
          <a:stretch/>
        </p:blipFill>
        <p:spPr>
          <a:xfrm>
            <a:off x="6809427" y="1650709"/>
            <a:ext cx="4462119" cy="2830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3"/>
          <p:cNvSpPr txBox="1"/>
          <p:nvPr>
            <p:ph idx="1" type="body"/>
          </p:nvPr>
        </p:nvSpPr>
        <p:spPr>
          <a:xfrm>
            <a:off x="609601" y="2109000"/>
            <a:ext cx="5369218" cy="26724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5"/>
              <a:buFont typeface="Helvetica Neue"/>
              <a:buNone/>
            </a:pPr>
            <a:r>
              <a:t/>
            </a:r>
            <a:endParaRPr b="1" i="0" sz="1700" u="none" cap="none" strike="noStrik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75"/>
              <a:buFont typeface="Calibri"/>
              <a:buChar char="●"/>
            </a:pPr>
            <a:r>
              <a:rPr b="0" i="0" lang="en-US" sz="17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Exceptionally qualified doctoral applicants or MFA students</a:t>
            </a:r>
            <a:endParaRPr b="0" i="0" sz="1700" u="none" cap="none" strike="noStrik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75"/>
              <a:buFont typeface="Calibri"/>
              <a:buChar char="●"/>
            </a:pPr>
            <a:r>
              <a:rPr b="0" i="0" lang="en-US" sz="17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US Citizen or Permanent Resident</a:t>
            </a:r>
            <a:endParaRPr/>
          </a:p>
          <a:p>
            <a:pPr indent="-3429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75"/>
              <a:buFont typeface="Calibri"/>
              <a:buChar char="●"/>
            </a:pPr>
            <a:r>
              <a:rPr b="0" i="0" lang="en-US" sz="17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$50,000 over five years in addition to TA/GA/RA up to $32,000 annually </a:t>
            </a:r>
            <a:endParaRPr b="0" i="0" sz="1700" u="none" cap="none" strike="noStrik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75"/>
              <a:buFont typeface="Calibri"/>
              <a:buChar char="●"/>
            </a:pPr>
            <a:r>
              <a:rPr lang="en-US" sz="1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Email </a:t>
            </a:r>
            <a:r>
              <a:rPr lang="en-US" sz="1700" u="sng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3"/>
              </a:rPr>
              <a:t>gradfinance@stonybrook.edu</a:t>
            </a:r>
            <a:r>
              <a:rPr lang="en-US" sz="1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with questions </a:t>
            </a:r>
            <a:endParaRPr b="0" i="0" sz="1700" u="none" cap="none" strike="noStrik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139700" lvl="0" marL="34290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350"/>
              <a:buFont typeface="Helvetica Neue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33"/>
          <p:cNvSpPr txBox="1"/>
          <p:nvPr>
            <p:ph idx="2" type="body"/>
          </p:nvPr>
        </p:nvSpPr>
        <p:spPr>
          <a:xfrm>
            <a:off x="841359" y="1066800"/>
            <a:ext cx="4812565" cy="10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</a:pPr>
            <a:r>
              <a:rPr b="1" lang="en-US" sz="3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Graduate Council </a:t>
            </a:r>
            <a:endParaRPr b="1" sz="3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</a:pPr>
            <a:r>
              <a:rPr b="1" lang="en-US" sz="3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Fellowship</a:t>
            </a:r>
            <a:endParaRPr b="0" i="0" sz="3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8" name="Google Shape;238;p33"/>
          <p:cNvSpPr txBox="1"/>
          <p:nvPr>
            <p:ph idx="1" type="body"/>
          </p:nvPr>
        </p:nvSpPr>
        <p:spPr>
          <a:xfrm>
            <a:off x="0" y="6362700"/>
            <a:ext cx="121920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Center for Inclusive Education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33"/>
          <p:cNvSpPr/>
          <p:nvPr/>
        </p:nvSpPr>
        <p:spPr>
          <a:xfrm>
            <a:off x="5978819" y="3275111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240" name="Google Shape;240;p33"/>
          <p:cNvSpPr/>
          <p:nvPr/>
        </p:nvSpPr>
        <p:spPr>
          <a:xfrm>
            <a:off x="5978819" y="3275111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pic>
        <p:nvPicPr>
          <p:cNvPr descr=" piggy bank" id="241" name="Google Shape;241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90648" y="2484934"/>
            <a:ext cx="4830677" cy="31588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4"/>
          <p:cNvSpPr txBox="1"/>
          <p:nvPr>
            <p:ph idx="1" type="body"/>
          </p:nvPr>
        </p:nvSpPr>
        <p:spPr>
          <a:xfrm>
            <a:off x="784099" y="1787727"/>
            <a:ext cx="91440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00"/>
              <a:buFont typeface="Helvetica Neue"/>
              <a:buNone/>
            </a:pPr>
            <a:r>
              <a:rPr b="1" lang="en-US" sz="2000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External Scholarships and Fellowships Advising:</a:t>
            </a:r>
            <a:endParaRPr b="1" sz="2000">
              <a:solidFill>
                <a:srgbClr val="C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Georgia"/>
              <a:buChar char="●"/>
            </a:pPr>
            <a:r>
              <a:t/>
            </a:r>
            <a:endParaRPr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b="1" lang="en-US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Specific advice on external awards our office supports directly.</a:t>
            </a:r>
            <a:endParaRPr b="1"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b="1" lang="en-US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Group advising, extended “Boot Camps”, writing and essay review workshops.</a:t>
            </a:r>
            <a:endParaRPr b="1"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Char char="●"/>
            </a:pPr>
            <a:r>
              <a:rPr b="1" lang="en-US"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Valuable professional skills development regardless of the outcome!</a:t>
            </a:r>
            <a:endParaRPr b="1"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47" name="Google Shape;247;p34"/>
          <p:cNvSpPr txBox="1"/>
          <p:nvPr>
            <p:ph idx="2" type="body"/>
          </p:nvPr>
        </p:nvSpPr>
        <p:spPr>
          <a:xfrm>
            <a:off x="784100" y="3956925"/>
            <a:ext cx="8570400" cy="11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00"/>
              <a:buFont typeface="Helvetica Neue"/>
              <a:buNone/>
            </a:pPr>
            <a:r>
              <a:rPr b="1" i="0" lang="en-US" sz="2000" u="none" cap="none" strike="noStrike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C</a:t>
            </a:r>
            <a:r>
              <a:rPr b="1" lang="en-US" sz="2000">
                <a:solidFill>
                  <a:srgbClr val="C00000"/>
                </a:solidFill>
                <a:latin typeface="Georgia"/>
                <a:ea typeface="Georgia"/>
                <a:cs typeface="Georgia"/>
                <a:sym typeface="Georgia"/>
              </a:rPr>
              <a:t>areer Preparation and Skills Development</a:t>
            </a:r>
            <a:endParaRPr b="1" i="0" sz="2000" u="none" cap="none" strike="noStrike">
              <a:solidFill>
                <a:srgbClr val="C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eorgia"/>
              <a:buChar char="●"/>
            </a:pPr>
            <a:r>
              <a:rPr b="1" lang="en-US" sz="1800">
                <a:latin typeface="Georgia"/>
                <a:ea typeface="Georgia"/>
                <a:cs typeface="Georgia"/>
                <a:sym typeface="Georgia"/>
              </a:rPr>
              <a:t>PhD Career Ladder Program and other career planning</a:t>
            </a:r>
            <a:endParaRPr b="1" sz="1800"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eorgia"/>
              <a:buChar char="●"/>
            </a:pPr>
            <a:r>
              <a:rPr b="1" lang="en-US" sz="1800">
                <a:latin typeface="Georgia"/>
                <a:ea typeface="Georgia"/>
                <a:cs typeface="Georgia"/>
                <a:sym typeface="Georgia"/>
              </a:rPr>
              <a:t>Practical skills development workshops</a:t>
            </a:r>
            <a:endParaRPr b="1" sz="1800"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eorgia"/>
              <a:buChar char="●"/>
            </a:pPr>
            <a:r>
              <a:rPr b="1" lang="en-US" sz="1800">
                <a:latin typeface="Georgia"/>
                <a:ea typeface="Georgia"/>
                <a:cs typeface="Georgia"/>
                <a:sym typeface="Georgia"/>
              </a:rPr>
              <a:t>Three Minute Thesis competition and research communication training</a:t>
            </a:r>
            <a:endParaRPr b="1" sz="1800"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48" name="Google Shape;248;p34"/>
          <p:cNvSpPr txBox="1"/>
          <p:nvPr>
            <p:ph idx="1" type="body"/>
          </p:nvPr>
        </p:nvSpPr>
        <p:spPr>
          <a:xfrm>
            <a:off x="8218488" y="4832350"/>
            <a:ext cx="3973512" cy="1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00"/>
              <a:buFont typeface="Helvetica Neue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/>
          </a:p>
          <a:p>
            <a:pPr indent="0" lvl="1" marL="3429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300"/>
              <a:buFont typeface="Merriweather Sans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</p:txBody>
      </p:sp>
      <p:sp>
        <p:nvSpPr>
          <p:cNvPr id="249" name="Google Shape;249;p34"/>
          <p:cNvSpPr/>
          <p:nvPr/>
        </p:nvSpPr>
        <p:spPr>
          <a:xfrm>
            <a:off x="715265" y="708625"/>
            <a:ext cx="10538889" cy="57719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</a:pPr>
            <a:r>
              <a:rPr b="1" i="0" lang="en-US" sz="3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Office of Graduate and Postdoctoral Professional Development</a:t>
            </a:r>
            <a:endParaRPr b="1" i="0" sz="30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5"/>
          <p:cNvSpPr txBox="1"/>
          <p:nvPr>
            <p:ph idx="1" type="body"/>
          </p:nvPr>
        </p:nvSpPr>
        <p:spPr>
          <a:xfrm>
            <a:off x="0" y="6362700"/>
            <a:ext cx="12192000" cy="4952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2286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Center for Inclusive Education</a:t>
            </a:r>
            <a:endParaRPr/>
          </a:p>
          <a:p>
            <a:pPr indent="-1397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"/>
              <a:buFont typeface="Helvetica Neue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35"/>
          <p:cNvSpPr/>
          <p:nvPr/>
        </p:nvSpPr>
        <p:spPr>
          <a:xfrm>
            <a:off x="385650" y="821045"/>
            <a:ext cx="11420700" cy="6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750"/>
              <a:buFont typeface="Calibri"/>
              <a:buNone/>
            </a:pPr>
            <a:r>
              <a:rPr b="1" i="0" lang="en-US" sz="3000" u="none" cap="none" strike="noStrike">
                <a:solidFill>
                  <a:srgbClr val="303030"/>
                </a:solidFill>
                <a:latin typeface="Verdana"/>
                <a:ea typeface="Verdana"/>
                <a:cs typeface="Verdana"/>
                <a:sym typeface="Verdana"/>
              </a:rPr>
              <a:t>Thank you!</a:t>
            </a:r>
            <a:endParaRPr/>
          </a:p>
        </p:txBody>
      </p:sp>
      <p:pic>
        <p:nvPicPr>
          <p:cNvPr id="257" name="Google Shape;257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9177959" y="2738253"/>
            <a:ext cx="1976516" cy="1976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8765" y="2746323"/>
            <a:ext cx="1975274" cy="1981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5"/>
          <p:cNvPicPr preferRelativeResize="0"/>
          <p:nvPr/>
        </p:nvPicPr>
        <p:blipFill rotWithShape="1">
          <a:blip r:embed="rId5">
            <a:alphaModFix/>
          </a:blip>
          <a:srcRect b="16602" l="3659" r="7363" t="0"/>
          <a:stretch/>
        </p:blipFill>
        <p:spPr>
          <a:xfrm>
            <a:off x="3147107" y="1666514"/>
            <a:ext cx="6030852" cy="3931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/>
          <p:nvPr>
            <p:ph idx="1" type="body"/>
          </p:nvPr>
        </p:nvSpPr>
        <p:spPr>
          <a:xfrm>
            <a:off x="0" y="6362700"/>
            <a:ext cx="12192000" cy="4952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2286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Center for Inclusive Education</a:t>
            </a:r>
            <a:endParaRPr/>
          </a:p>
          <a:p>
            <a:pPr indent="-1397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"/>
              <a:buFont typeface="Helvetica Neue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21"/>
          <p:cNvSpPr/>
          <p:nvPr/>
        </p:nvSpPr>
        <p:spPr>
          <a:xfrm>
            <a:off x="480100" y="1355175"/>
            <a:ext cx="11420700" cy="6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The Center for Inclusive Education Staff</a:t>
            </a:r>
            <a:endParaRPr b="1" i="0" sz="28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72284" y="2310350"/>
            <a:ext cx="6036322" cy="3162000"/>
          </a:xfrm>
          <a:prstGeom prst="rect">
            <a:avLst/>
          </a:prstGeom>
          <a:noFill/>
          <a:ln cap="sq" cmpd="sng" w="190500">
            <a:solidFill>
              <a:srgbClr val="C8C6BD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2"/>
          <p:cNvSpPr txBox="1"/>
          <p:nvPr>
            <p:ph idx="1" type="body"/>
          </p:nvPr>
        </p:nvSpPr>
        <p:spPr>
          <a:xfrm>
            <a:off x="0" y="6362700"/>
            <a:ext cx="12192000" cy="4952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2286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Center for Inclusive Education</a:t>
            </a:r>
            <a:endParaRPr/>
          </a:p>
        </p:txBody>
      </p:sp>
      <p:sp>
        <p:nvSpPr>
          <p:cNvPr id="136" name="Google Shape;136;p22"/>
          <p:cNvSpPr txBox="1"/>
          <p:nvPr>
            <p:ph idx="2" type="body"/>
          </p:nvPr>
        </p:nvSpPr>
        <p:spPr>
          <a:xfrm>
            <a:off x="609600" y="1872125"/>
            <a:ext cx="10972800" cy="41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97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60225"/>
              </a:buClr>
              <a:buSzPts val="1000"/>
              <a:buFont typeface="Helvetica Neue"/>
              <a:buNone/>
            </a:pPr>
            <a:r>
              <a:rPr b="0" i="0" lang="en-US" sz="4000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Funding your Doctoral Degree</a:t>
            </a:r>
            <a:endParaRPr/>
          </a:p>
        </p:txBody>
      </p:sp>
      <p:pic>
        <p:nvPicPr>
          <p:cNvPr id="137" name="Google Shape;13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77656" y="2552875"/>
            <a:ext cx="4036699" cy="3153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/>
          <p:nvPr>
            <p:ph idx="1" type="body"/>
          </p:nvPr>
        </p:nvSpPr>
        <p:spPr>
          <a:xfrm>
            <a:off x="609600" y="2784946"/>
            <a:ext cx="11047255" cy="35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b="1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Discuss funding opportunities </a:t>
            </a:r>
            <a:r>
              <a:rPr b="1" i="1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during </a:t>
            </a:r>
            <a:r>
              <a:rPr b="1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application process</a:t>
            </a:r>
            <a:endParaRPr/>
          </a:p>
          <a:p>
            <a:pPr indent="-3429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b="1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</a:t>
            </a: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are responsible for being aware of any deadline dates </a:t>
            </a: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eligibility for institutional and/or external funding</a:t>
            </a:r>
            <a:endParaRPr/>
          </a:p>
          <a:p>
            <a:pPr indent="-3429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b="1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Eligibility requirements often apply and can include: </a:t>
            </a: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Being a US Citizen or Permanent Resident, degree being sought, full time enrollment, etc. </a:t>
            </a:r>
            <a:endParaRPr/>
          </a:p>
          <a:p>
            <a:pPr indent="-1397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"/>
              <a:buFont typeface="Helvetica Neue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3"/>
          <p:cNvSpPr txBox="1"/>
          <p:nvPr>
            <p:ph idx="2" type="body"/>
          </p:nvPr>
        </p:nvSpPr>
        <p:spPr>
          <a:xfrm>
            <a:off x="609600" y="1290000"/>
            <a:ext cx="10972800" cy="122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397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60225"/>
              </a:buClr>
              <a:buSzPts val="1000"/>
              <a:buFont typeface="Helvetica Neue"/>
              <a:buNone/>
            </a:pPr>
            <a:r>
              <a:rPr b="0" i="0" lang="en-US" sz="4000" u="none" cap="none" strike="noStrik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Fact: You can and should play an active role in securing graduate school funding </a:t>
            </a:r>
            <a:endParaRPr/>
          </a:p>
        </p:txBody>
      </p:sp>
      <p:sp>
        <p:nvSpPr>
          <p:cNvPr id="145" name="Google Shape;145;p23"/>
          <p:cNvSpPr txBox="1"/>
          <p:nvPr>
            <p:ph idx="1" type="body"/>
          </p:nvPr>
        </p:nvSpPr>
        <p:spPr>
          <a:xfrm>
            <a:off x="0" y="6362700"/>
            <a:ext cx="121920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Center for Inclusive Education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 txBox="1"/>
          <p:nvPr>
            <p:ph idx="1" type="body"/>
          </p:nvPr>
        </p:nvSpPr>
        <p:spPr>
          <a:xfrm>
            <a:off x="490276" y="1661944"/>
            <a:ext cx="11536527" cy="55136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657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18"/>
              <a:buFont typeface="Calibri"/>
              <a:buChar char="●"/>
            </a:pPr>
            <a:r>
              <a:rPr b="1" i="0" lang="en-US" sz="2100" u="none" cap="none" strike="noStrike">
                <a:solidFill>
                  <a:schemeClr val="dk1"/>
                </a:solidFill>
              </a:rPr>
              <a:t>Tuition Scholarship – </a:t>
            </a:r>
            <a:r>
              <a:rPr lang="en-US" sz="2100">
                <a:solidFill>
                  <a:schemeClr val="dk1"/>
                </a:solidFill>
              </a:rPr>
              <a:t>C</a:t>
            </a:r>
            <a:r>
              <a:rPr b="0" i="0" lang="en-US" sz="2100" u="none" cap="none" strike="noStrike">
                <a:solidFill>
                  <a:schemeClr val="dk1"/>
                </a:solidFill>
              </a:rPr>
              <a:t>overs the cost of tuition </a:t>
            </a:r>
            <a:endParaRPr b="0" i="0" sz="2100" u="none" cap="none" strike="noStrike">
              <a:solidFill>
                <a:schemeClr val="dk1"/>
              </a:solidFill>
            </a:endParaRPr>
          </a:p>
          <a:p>
            <a:pPr indent="-342900" lvl="0" marL="3657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18"/>
              <a:buFont typeface="Calibri"/>
              <a:buChar char="●"/>
            </a:pPr>
            <a:r>
              <a:rPr b="1" i="0" lang="en-US" sz="2100" u="none" cap="none" strike="noStrike">
                <a:solidFill>
                  <a:schemeClr val="dk1"/>
                </a:solidFill>
              </a:rPr>
              <a:t>Stipend </a:t>
            </a:r>
            <a:r>
              <a:rPr b="0" i="0" lang="en-US" sz="2100" u="none" cap="none" strike="noStrike">
                <a:solidFill>
                  <a:schemeClr val="dk1"/>
                </a:solidFill>
              </a:rPr>
              <a:t>– A form of salary provided in exchange for teaching (TA), research (RA) or administrative support (GA)</a:t>
            </a:r>
            <a:endParaRPr/>
          </a:p>
          <a:p>
            <a:pPr indent="-342900" lvl="0" marL="36576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18"/>
              <a:buFont typeface="Calibri"/>
              <a:buChar char="●"/>
            </a:pPr>
            <a:r>
              <a:rPr b="1" lang="en-US" sz="2100">
                <a:solidFill>
                  <a:schemeClr val="dk1"/>
                </a:solidFill>
              </a:rPr>
              <a:t>Fellowship – </a:t>
            </a:r>
            <a:r>
              <a:rPr lang="en-US" sz="2100">
                <a:solidFill>
                  <a:schemeClr val="dk1"/>
                </a:solidFill>
              </a:rPr>
              <a:t>Financial support given with no obligation for the student to engage in teaching or research; Can be internal or external</a:t>
            </a:r>
            <a:endParaRPr/>
          </a:p>
          <a:p>
            <a:pPr indent="-342900" lvl="0" marL="36576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18"/>
              <a:buFont typeface="Calibri"/>
              <a:buChar char="●"/>
            </a:pPr>
            <a:r>
              <a:rPr b="1" lang="en-US" sz="2100">
                <a:solidFill>
                  <a:schemeClr val="dk1"/>
                </a:solidFill>
              </a:rPr>
              <a:t>Full Funding – </a:t>
            </a:r>
            <a:r>
              <a:rPr lang="en-US" sz="2100">
                <a:solidFill>
                  <a:schemeClr val="dk1"/>
                </a:solidFill>
              </a:rPr>
              <a:t>Tuition scholarship </a:t>
            </a:r>
            <a:r>
              <a:rPr i="1" lang="en-US" sz="2100">
                <a:solidFill>
                  <a:schemeClr val="dk1"/>
                </a:solidFill>
              </a:rPr>
              <a:t>plus</a:t>
            </a:r>
            <a:r>
              <a:rPr lang="en-US" sz="2100">
                <a:solidFill>
                  <a:schemeClr val="dk1"/>
                </a:solidFill>
              </a:rPr>
              <a:t> some combination of TA, GA or RA and possibly fellowship funds</a:t>
            </a:r>
            <a:endParaRPr/>
          </a:p>
          <a:p>
            <a:pPr indent="-342900" lvl="0" marL="36576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18"/>
              <a:buFont typeface="Calibri"/>
              <a:buChar char="●"/>
            </a:pPr>
            <a:r>
              <a:rPr b="1" lang="en-US" sz="2100">
                <a:solidFill>
                  <a:schemeClr val="dk1"/>
                </a:solidFill>
              </a:rPr>
              <a:t>Internal Funding/Institutional Money –</a:t>
            </a:r>
            <a:r>
              <a:rPr lang="en-US" sz="2100">
                <a:solidFill>
                  <a:schemeClr val="dk1"/>
                </a:solidFill>
              </a:rPr>
              <a:t> Funding provided by the University</a:t>
            </a:r>
            <a:endParaRPr/>
          </a:p>
          <a:p>
            <a:pPr indent="-342900" lvl="0" marL="36576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18"/>
              <a:buFont typeface="Calibri"/>
              <a:buChar char="●"/>
            </a:pPr>
            <a:r>
              <a:rPr b="1" lang="en-US" sz="2100">
                <a:solidFill>
                  <a:schemeClr val="dk1"/>
                </a:solidFill>
              </a:rPr>
              <a:t>External Funding – </a:t>
            </a:r>
            <a:r>
              <a:rPr lang="en-US" sz="2100">
                <a:solidFill>
                  <a:schemeClr val="dk1"/>
                </a:solidFill>
              </a:rPr>
              <a:t>Funding provided by an external funding agency; agencies can be </a:t>
            </a:r>
            <a:r>
              <a:rPr lang="en-US" sz="2100" u="sng">
                <a:solidFill>
                  <a:schemeClr val="dk1"/>
                </a:solidFill>
              </a:rPr>
              <a:t>public</a:t>
            </a:r>
            <a:r>
              <a:rPr lang="en-US" sz="2100">
                <a:solidFill>
                  <a:schemeClr val="dk1"/>
                </a:solidFill>
              </a:rPr>
              <a:t> (Department of Energy, National Science Foundation, etc.) or </a:t>
            </a:r>
            <a:r>
              <a:rPr lang="en-US" sz="2100" u="sng">
                <a:solidFill>
                  <a:schemeClr val="dk1"/>
                </a:solidFill>
              </a:rPr>
              <a:t>private</a:t>
            </a:r>
            <a:r>
              <a:rPr lang="en-US" sz="2100">
                <a:solidFill>
                  <a:schemeClr val="dk1"/>
                </a:solidFill>
              </a:rPr>
              <a:t> (Gates Millennium Scholars) 	**External money is often </a:t>
            </a:r>
            <a:r>
              <a:rPr i="1" lang="en-US" sz="2100">
                <a:solidFill>
                  <a:schemeClr val="dk1"/>
                </a:solidFill>
              </a:rPr>
              <a:t>portable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4"/>
          <p:cNvSpPr txBox="1"/>
          <p:nvPr>
            <p:ph idx="2" type="body"/>
          </p:nvPr>
        </p:nvSpPr>
        <p:spPr>
          <a:xfrm>
            <a:off x="609600" y="633521"/>
            <a:ext cx="10972799" cy="85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397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60225"/>
              </a:buClr>
              <a:buSzPts val="900"/>
              <a:buFont typeface="Helvetica Neue"/>
              <a:buNone/>
            </a:pPr>
            <a:r>
              <a:rPr b="0" i="0" lang="en-US" sz="3600" u="none" cap="none" strike="noStrik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A Lexicon of Graduate School Funding </a:t>
            </a:r>
            <a:endParaRPr/>
          </a:p>
        </p:txBody>
      </p:sp>
      <p:sp>
        <p:nvSpPr>
          <p:cNvPr id="153" name="Google Shape;153;p24"/>
          <p:cNvSpPr txBox="1"/>
          <p:nvPr>
            <p:ph idx="1" type="body"/>
          </p:nvPr>
        </p:nvSpPr>
        <p:spPr>
          <a:xfrm>
            <a:off x="0" y="6362700"/>
            <a:ext cx="121920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Center for Inclusive Education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/>
          <p:nvPr>
            <p:ph idx="1" type="body"/>
          </p:nvPr>
        </p:nvSpPr>
        <p:spPr>
          <a:xfrm>
            <a:off x="856266" y="1811976"/>
            <a:ext cx="12068700" cy="443904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5"/>
              <a:buFont typeface="Arial"/>
              <a:buNone/>
            </a:pPr>
            <a:r>
              <a:rPr b="1" i="0" lang="en-US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Apply as early as senior year for external funding opportunities: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"/>
              <a:buFont typeface="Arial"/>
              <a:buNone/>
            </a:pPr>
            <a:r>
              <a:t/>
            </a:r>
            <a:endParaRPr b="1" i="0" sz="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80000"/>
              </a:buClr>
              <a:buSzPts val="1800"/>
              <a:buFont typeface="Calibri"/>
              <a:buChar char="●"/>
            </a:pPr>
            <a:r>
              <a:rPr b="0" i="0" lang="en-US" sz="2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National Science Foundation Graduate Research Fellowship</a:t>
            </a:r>
            <a:endParaRPr b="0" i="0" sz="2200" u="sng" cap="none" strike="noStrike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3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b="0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Sloan Fellowships</a:t>
            </a:r>
            <a:endParaRPr/>
          </a:p>
          <a:p>
            <a:pPr indent="-3429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b="0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NASA Graduate Research Fellowships</a:t>
            </a:r>
            <a:endParaRPr/>
          </a:p>
          <a:p>
            <a:pPr indent="-3429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b="0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DOD SMART</a:t>
            </a:r>
            <a:endParaRPr/>
          </a:p>
          <a:p>
            <a:pPr indent="-3429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b="0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DOE Science Graduate Fellowships</a:t>
            </a:r>
            <a:endParaRPr/>
          </a:p>
          <a:p>
            <a:pPr indent="-3429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Calibri"/>
              <a:buChar char="●"/>
            </a:pPr>
            <a:r>
              <a:rPr b="0" i="0" lang="en-US" sz="2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Ford Foundation Fellowship</a:t>
            </a:r>
            <a:endParaRPr/>
          </a:p>
          <a:p>
            <a:pPr indent="-3429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b="0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Fulbright Fellowship</a:t>
            </a:r>
            <a:endParaRPr/>
          </a:p>
          <a:p>
            <a:pPr indent="-3429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b="0" i="0" lang="en-US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Javits Fellowship</a:t>
            </a:r>
            <a:endParaRPr/>
          </a:p>
          <a:p>
            <a:pPr indent="-1397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"/>
              <a:buFont typeface="Helvetica Neue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25"/>
          <p:cNvSpPr txBox="1"/>
          <p:nvPr>
            <p:ph idx="2" type="body"/>
          </p:nvPr>
        </p:nvSpPr>
        <p:spPr>
          <a:xfrm>
            <a:off x="511878" y="877845"/>
            <a:ext cx="10972799" cy="7016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397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60225"/>
              </a:buClr>
              <a:buSzPts val="1000"/>
              <a:buFont typeface="Helvetica Neue"/>
              <a:buNone/>
            </a:pPr>
            <a:r>
              <a:rPr b="0" i="0" lang="en-US" sz="4000" u="none" cap="none" strike="noStrik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National Fellowships</a:t>
            </a:r>
            <a:endParaRPr/>
          </a:p>
        </p:txBody>
      </p:sp>
      <p:sp>
        <p:nvSpPr>
          <p:cNvPr id="161" name="Google Shape;161;p25"/>
          <p:cNvSpPr txBox="1"/>
          <p:nvPr>
            <p:ph idx="1" type="body"/>
          </p:nvPr>
        </p:nvSpPr>
        <p:spPr>
          <a:xfrm>
            <a:off x="0" y="6362700"/>
            <a:ext cx="121920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Center for Inclusive Education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6"/>
          <p:cNvSpPr txBox="1"/>
          <p:nvPr>
            <p:ph idx="1" type="body"/>
          </p:nvPr>
        </p:nvSpPr>
        <p:spPr>
          <a:xfrm>
            <a:off x="558413" y="2079657"/>
            <a:ext cx="12192000" cy="39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Dozens more...</a:t>
            </a:r>
            <a:endParaRPr/>
          </a:p>
          <a:p>
            <a:pPr indent="-3429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b="0" i="0" lang="en-US" sz="2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www.PathwaystoScience.org</a:t>
            </a:r>
            <a:r>
              <a:rPr lang="en-US" sz="2800">
                <a:solidFill>
                  <a:schemeClr val="hlink"/>
                </a:solidFill>
              </a:rPr>
              <a:t>:</a:t>
            </a: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STEM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b="0" i="0" lang="en-US" sz="2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www.h-net.org</a:t>
            </a:r>
            <a:r>
              <a:rPr b="0" i="0" lang="en-US" sz="2800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Humanities and Social Sciences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7338" lvl="0" marL="401638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21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Foundation Center: 79 5</a:t>
            </a:r>
            <a:r>
              <a:rPr b="0" baseline="3000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Avenue New York, NY</a:t>
            </a:r>
            <a:endParaRPr/>
          </a:p>
          <a:p>
            <a:pPr indent="-287338" lvl="0" marL="401638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21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</a:rPr>
              <a:t>SBU’s Graduate School Website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97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"/>
              <a:buFont typeface="Helvetica Neue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6"/>
          <p:cNvSpPr txBox="1"/>
          <p:nvPr>
            <p:ph idx="2" type="body"/>
          </p:nvPr>
        </p:nvSpPr>
        <p:spPr>
          <a:xfrm>
            <a:off x="558413" y="787594"/>
            <a:ext cx="10972799" cy="82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397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60225"/>
              </a:buClr>
              <a:buSzPts val="1000"/>
              <a:buFont typeface="Helvetica Neue"/>
              <a:buNone/>
            </a:pPr>
            <a:r>
              <a:rPr b="0" i="0" lang="en-US" sz="4000" u="none" cap="none" strike="noStrike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National Fellowships</a:t>
            </a:r>
            <a:endParaRPr/>
          </a:p>
        </p:txBody>
      </p:sp>
      <p:sp>
        <p:nvSpPr>
          <p:cNvPr id="169" name="Google Shape;169;p26"/>
          <p:cNvSpPr txBox="1"/>
          <p:nvPr>
            <p:ph idx="1" type="body"/>
          </p:nvPr>
        </p:nvSpPr>
        <p:spPr>
          <a:xfrm>
            <a:off x="0" y="6362700"/>
            <a:ext cx="121920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Center for Inclusive Education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7"/>
          <p:cNvSpPr txBox="1"/>
          <p:nvPr>
            <p:ph idx="1" type="body"/>
          </p:nvPr>
        </p:nvSpPr>
        <p:spPr>
          <a:xfrm>
            <a:off x="0" y="6362700"/>
            <a:ext cx="12192000" cy="4952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2286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Center for Inclusive Education</a:t>
            </a:r>
            <a:endParaRPr/>
          </a:p>
          <a:p>
            <a:pPr indent="-1397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"/>
              <a:buFont typeface="Helvetica Neue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27"/>
          <p:cNvSpPr txBox="1"/>
          <p:nvPr/>
        </p:nvSpPr>
        <p:spPr>
          <a:xfrm>
            <a:off x="952500" y="3691037"/>
            <a:ext cx="10286998" cy="2466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600"/>
              <a:buFont typeface="Arial"/>
              <a:buNone/>
            </a:pPr>
            <a:r>
              <a:rPr b="1" i="0" lang="en-US" sz="24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The Center for Inclusive Education at Stony Brook University</a:t>
            </a:r>
            <a:endParaRPr/>
          </a:p>
          <a:p>
            <a: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 umbrella unit of the Graduate School</a:t>
            </a:r>
            <a:endParaRPr/>
          </a:p>
          <a:p>
            <a: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Formally established in 2002 with one program; today hosts 7 programs, including SUNY Graduate Diversity Fellowship Program </a:t>
            </a:r>
            <a:endParaRPr/>
          </a:p>
          <a:p>
            <a: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Engages </a:t>
            </a: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faculty, staff, campus leaders and national collaborators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developing programs to support the research, teaching and professional development of students and postdocs</a:t>
            </a:r>
            <a:endParaRPr/>
          </a:p>
        </p:txBody>
      </p:sp>
      <p:sp>
        <p:nvSpPr>
          <p:cNvPr id="177" name="Google Shape;177;p27"/>
          <p:cNvSpPr/>
          <p:nvPr/>
        </p:nvSpPr>
        <p:spPr>
          <a:xfrm>
            <a:off x="2468391" y="1280245"/>
            <a:ext cx="7255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700"/>
              <a:buFont typeface="Calibri"/>
              <a:buNone/>
            </a:pPr>
            <a:r>
              <a:rPr b="1" i="0" lang="en-US" sz="2800" u="none" cap="none" strike="noStrike">
                <a:solidFill>
                  <a:srgbClr val="303030"/>
                </a:solidFill>
                <a:latin typeface="Calibri"/>
                <a:ea typeface="Calibri"/>
                <a:cs typeface="Calibri"/>
                <a:sym typeface="Calibri"/>
              </a:rPr>
              <a:t>Building Community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43300" y="1856900"/>
            <a:ext cx="5105399" cy="162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8"/>
          <p:cNvSpPr txBox="1"/>
          <p:nvPr>
            <p:ph idx="1" type="body"/>
          </p:nvPr>
        </p:nvSpPr>
        <p:spPr>
          <a:xfrm>
            <a:off x="0" y="6362700"/>
            <a:ext cx="12192000" cy="4952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2286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Center for Inclusive Education</a:t>
            </a:r>
            <a:endParaRPr/>
          </a:p>
          <a:p>
            <a:pPr indent="-1397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"/>
              <a:buFont typeface="Helvetica Neue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8"/>
          <p:cNvSpPr txBox="1"/>
          <p:nvPr/>
        </p:nvSpPr>
        <p:spPr>
          <a:xfrm>
            <a:off x="952500" y="2187841"/>
            <a:ext cx="10286998" cy="10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28"/>
          <p:cNvSpPr/>
          <p:nvPr/>
        </p:nvSpPr>
        <p:spPr>
          <a:xfrm>
            <a:off x="1676550" y="1213500"/>
            <a:ext cx="8838900" cy="921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1000"/>
              <a:buFont typeface="Calibri"/>
              <a:buNone/>
            </a:pPr>
            <a:r>
              <a:rPr b="1" i="0" lang="en-US" sz="4000" u="none" cap="none" strike="noStrike">
                <a:solidFill>
                  <a:srgbClr val="303030"/>
                </a:solidFill>
                <a:latin typeface="Calibri"/>
                <a:ea typeface="Calibri"/>
                <a:cs typeface="Calibri"/>
                <a:sym typeface="Calibri"/>
              </a:rPr>
              <a:t>Center for Inclusive Education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700"/>
              <a:buFont typeface="Calibri"/>
              <a:buNone/>
            </a:pPr>
            <a:r>
              <a:rPr b="1" i="0" lang="en-US" sz="2800" u="none" cap="none" strike="noStrike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Academic Enrichment, Professional Development, Mentoring &amp; Community Building</a:t>
            </a:r>
            <a:endParaRPr b="1" i="0" sz="2800" u="none" cap="none" strike="noStrike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0948" y="3295648"/>
            <a:ext cx="2918403" cy="237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8"/>
          <p:cNvPicPr preferRelativeResize="0"/>
          <p:nvPr/>
        </p:nvPicPr>
        <p:blipFill rotWithShape="1">
          <a:blip r:embed="rId4">
            <a:alphaModFix/>
          </a:blip>
          <a:srcRect b="0" l="9124" r="7625" t="37252"/>
          <a:stretch/>
        </p:blipFill>
        <p:spPr>
          <a:xfrm>
            <a:off x="4201678" y="3295662"/>
            <a:ext cx="4111067" cy="2443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8"/>
          <p:cNvPicPr preferRelativeResize="0"/>
          <p:nvPr/>
        </p:nvPicPr>
        <p:blipFill rotWithShape="1">
          <a:blip r:embed="rId5">
            <a:alphaModFix/>
          </a:blip>
          <a:srcRect b="0" l="4600" r="24518" t="24017"/>
          <a:stretch/>
        </p:blipFill>
        <p:spPr>
          <a:xfrm>
            <a:off x="8555075" y="3291800"/>
            <a:ext cx="3039649" cy="2443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ony Brook University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